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39"/>
  </p:handoutMasterIdLst>
  <p:sldIdLst>
    <p:sldId id="256" r:id="rId3"/>
    <p:sldId id="286" r:id="rId4"/>
    <p:sldId id="365" r:id="rId5"/>
    <p:sldId id="558" r:id="rId6"/>
    <p:sldId id="566" r:id="rId8"/>
    <p:sldId id="285" r:id="rId9"/>
    <p:sldId id="488" r:id="rId10"/>
    <p:sldId id="562" r:id="rId11"/>
    <p:sldId id="564" r:id="rId12"/>
    <p:sldId id="565" r:id="rId13"/>
    <p:sldId id="513" r:id="rId14"/>
    <p:sldId id="561" r:id="rId15"/>
    <p:sldId id="489" r:id="rId16"/>
    <p:sldId id="487" r:id="rId17"/>
    <p:sldId id="559" r:id="rId18"/>
    <p:sldId id="533" r:id="rId19"/>
    <p:sldId id="337" r:id="rId20"/>
    <p:sldId id="404" r:id="rId21"/>
    <p:sldId id="560" r:id="rId22"/>
    <p:sldId id="390" r:id="rId23"/>
    <p:sldId id="431" r:id="rId24"/>
    <p:sldId id="474" r:id="rId25"/>
    <p:sldId id="393" r:id="rId26"/>
    <p:sldId id="394" r:id="rId27"/>
    <p:sldId id="553" r:id="rId28"/>
    <p:sldId id="397" r:id="rId29"/>
    <p:sldId id="555" r:id="rId30"/>
    <p:sldId id="556" r:id="rId31"/>
    <p:sldId id="554" r:id="rId32"/>
    <p:sldId id="399" r:id="rId33"/>
    <p:sldId id="400" r:id="rId34"/>
    <p:sldId id="557" r:id="rId35"/>
    <p:sldId id="538" r:id="rId36"/>
    <p:sldId id="401" r:id="rId37"/>
    <p:sldId id="281" r:id="rId38"/>
  </p:sldIdLst>
  <p:sldSz cx="9144000" cy="5143500" type="screen16x9"/>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4" userDrawn="1">
          <p15:clr>
            <a:srgbClr val="A4A3A4"/>
          </p15:clr>
        </p15:guide>
        <p15:guide id="2" pos="2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660"/>
    <a:srgbClr val="961E19"/>
    <a:srgbClr val="E8E8E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49" autoAdjust="0"/>
  </p:normalViewPr>
  <p:slideViewPr>
    <p:cSldViewPr showGuides="1">
      <p:cViewPr varScale="1">
        <p:scale>
          <a:sx n="104" d="100"/>
          <a:sy n="104" d="100"/>
        </p:scale>
        <p:origin x="850" y="58"/>
      </p:cViewPr>
      <p:guideLst>
        <p:guide orient="horz" pos="1664"/>
        <p:guide pos="28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A1A9A1-B305-43A3-954F-7409640B2C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E4D53A-EBD1-4578-9F09-8A6CB50B917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9E4D53A-EBD1-4578-9F09-8A6CB50B917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image" Target="../media/image3.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image" Target="../media/image3.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image" Target="../media/image3.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image" Target="../media/image3.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image" Target="../media/image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23478"/>
            <a:ext cx="9144000" cy="3600400"/>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128"/>
            <a:ext cx="9144000" cy="3600400"/>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5929" y="1667597"/>
            <a:ext cx="8280920" cy="746358"/>
          </a:xfrm>
          <a:prstGeom prst="rect">
            <a:avLst/>
          </a:prstGeom>
        </p:spPr>
        <p:txBody>
          <a:bodyPr wrap="square" lIns="68580" tIns="34290" rIns="68580" bIns="3429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工作汇报</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3281680" y="2860040"/>
            <a:ext cx="2806700" cy="375920"/>
          </a:xfrm>
          <a:prstGeom prst="rect">
            <a:avLst/>
          </a:prstGeom>
        </p:spPr>
        <p:txBody>
          <a:bodyPr wrap="square" lIns="68580" tIns="34290" rIns="68580" bIns="3429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研究方向：数字</a:t>
            </a:r>
            <a:r>
              <a:rPr lang="zh-CN" altLang="en-US" sz="2000" dirty="0">
                <a:solidFill>
                  <a:schemeClr val="bg1"/>
                </a:solidFill>
                <a:latin typeface="微软雅黑" panose="020B0503020204020204" pitchFamily="34" charset="-122"/>
                <a:ea typeface="微软雅黑" panose="020B0503020204020204" pitchFamily="34" charset="-122"/>
              </a:rPr>
              <a:t>模拟人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a:xfrm>
            <a:off x="3137461" y="1995686"/>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860147" y="1995686"/>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779912" y="4169717"/>
            <a:ext cx="4968553" cy="345440"/>
            <a:chOff x="3779912" y="4169717"/>
            <a:chExt cx="4968553" cy="345440"/>
          </a:xfrm>
        </p:grpSpPr>
        <p:sp>
          <p:nvSpPr>
            <p:cNvPr id="9" name="矩形 8"/>
            <p:cNvSpPr/>
            <p:nvPr/>
          </p:nvSpPr>
          <p:spPr>
            <a:xfrm>
              <a:off x="4040307" y="4169717"/>
              <a:ext cx="4708158" cy="345440"/>
            </a:xfrm>
            <a:prstGeom prst="rect">
              <a:avLst/>
            </a:prstGeom>
          </p:spPr>
          <p:txBody>
            <a:bodyPr wrap="square" lIns="68580" tIns="34290" rIns="68580" bIns="34290">
              <a:spAutoFit/>
            </a:bodyPr>
            <a:lstStyle/>
            <a:p>
              <a:r>
                <a:rPr lang="zh-CN" altLang="en-US" b="1" dirty="0">
                  <a:solidFill>
                    <a:srgbClr val="3A4660"/>
                  </a:solidFill>
                  <a:latin typeface="微软雅黑" panose="020B0503020204020204" pitchFamily="34" charset="-122"/>
                  <a:ea typeface="微软雅黑" panose="020B0503020204020204" pitchFamily="34" charset="-122"/>
                </a:rPr>
                <a:t>汇报人</a:t>
              </a:r>
              <a:r>
                <a:rPr lang="zh-CN" altLang="en-US" dirty="0">
                  <a:solidFill>
                    <a:srgbClr val="3A4660"/>
                  </a:solidFill>
                  <a:latin typeface="微软雅黑" panose="020B0503020204020204" pitchFamily="34" charset="-122"/>
                  <a:ea typeface="微软雅黑" panose="020B0503020204020204" pitchFamily="34" charset="-122"/>
                </a:rPr>
                <a:t>：李亚慧</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dirty="0">
                  <a:solidFill>
                    <a:srgbClr val="3A4660"/>
                  </a:solidFill>
                  <a:latin typeface="微软雅黑" panose="020B0503020204020204" pitchFamily="34" charset="-122"/>
                  <a:ea typeface="微软雅黑" panose="020B0503020204020204" pitchFamily="34" charset="-122"/>
                </a:rPr>
                <a:t>指导老师</a:t>
              </a:r>
              <a:r>
                <a:rPr lang="zh-CN" altLang="en-US" dirty="0">
                  <a:solidFill>
                    <a:srgbClr val="3A4660"/>
                  </a:solidFill>
                  <a:latin typeface="微软雅黑" panose="020B0503020204020204" pitchFamily="34" charset="-122"/>
                  <a:ea typeface="微软雅黑" panose="020B0503020204020204" pitchFamily="34" charset="-122"/>
                </a:rPr>
                <a:t>：余</a:t>
              </a:r>
              <a:r>
                <a:rPr lang="zh-CN" altLang="en-US" dirty="0">
                  <a:solidFill>
                    <a:srgbClr val="3A4660"/>
                  </a:solidFill>
                  <a:latin typeface="微软雅黑" panose="020B0503020204020204" pitchFamily="34" charset="-122"/>
                  <a:ea typeface="微软雅黑" panose="020B0503020204020204" pitchFamily="34" charset="-122"/>
                </a:rPr>
                <a:t>银峰</a:t>
              </a:r>
              <a:endParaRPr lang="zh-CN" altLang="en-US" dirty="0">
                <a:solidFill>
                  <a:srgbClr val="3A466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9912" y="4210339"/>
              <a:ext cx="198097" cy="265004"/>
              <a:chOff x="5823704" y="503688"/>
              <a:chExt cx="198097" cy="265004"/>
            </a:xfrm>
            <a:solidFill>
              <a:srgbClr val="3A4660"/>
            </a:solidFill>
          </p:grpSpPr>
          <p:sp>
            <p:nvSpPr>
              <p:cNvPr id="13" name="Oval 33"/>
              <p:cNvSpPr>
                <a:spLocks noChangeArrowheads="1"/>
              </p:cNvSpPr>
              <p:nvPr/>
            </p:nvSpPr>
            <p:spPr bwMode="auto">
              <a:xfrm>
                <a:off x="5872244" y="503688"/>
                <a:ext cx="101016" cy="107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4"/>
              <p:cNvSpPr/>
              <p:nvPr/>
            </p:nvSpPr>
            <p:spPr bwMode="auto">
              <a:xfrm>
                <a:off x="5823704" y="616511"/>
                <a:ext cx="198097" cy="152181"/>
              </a:xfrm>
              <a:custGeom>
                <a:avLst/>
                <a:gdLst>
                  <a:gd name="T0" fmla="*/ 28 w 37"/>
                  <a:gd name="T1" fmla="*/ 0 h 28"/>
                  <a:gd name="T2" fmla="*/ 19 w 37"/>
                  <a:gd name="T3" fmla="*/ 11 h 28"/>
                  <a:gd name="T4" fmla="*/ 9 w 37"/>
                  <a:gd name="T5" fmla="*/ 0 h 28"/>
                  <a:gd name="T6" fmla="*/ 0 w 37"/>
                  <a:gd name="T7" fmla="*/ 18 h 28"/>
                  <a:gd name="T8" fmla="*/ 1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Freeform 504"/>
            <p:cNvSpPr>
              <a:spLocks noEditPoints="1"/>
            </p:cNvSpPr>
            <p:nvPr/>
          </p:nvSpPr>
          <p:spPr bwMode="auto">
            <a:xfrm>
              <a:off x="6076507" y="4210339"/>
              <a:ext cx="233967" cy="265004"/>
            </a:xfrm>
            <a:custGeom>
              <a:avLst/>
              <a:gdLst>
                <a:gd name="T0" fmla="*/ 25 w 255"/>
                <a:gd name="T1" fmla="*/ 19 h 288"/>
                <a:gd name="T2" fmla="*/ 0 w 255"/>
                <a:gd name="T3" fmla="*/ 35 h 288"/>
                <a:gd name="T4" fmla="*/ 25 w 255"/>
                <a:gd name="T5" fmla="*/ 51 h 288"/>
                <a:gd name="T6" fmla="*/ 15 w 255"/>
                <a:gd name="T7" fmla="*/ 62 h 288"/>
                <a:gd name="T8" fmla="*/ 15 w 255"/>
                <a:gd name="T9" fmla="*/ 95 h 288"/>
                <a:gd name="T10" fmla="*/ 25 w 255"/>
                <a:gd name="T11" fmla="*/ 106 h 288"/>
                <a:gd name="T12" fmla="*/ 0 w 255"/>
                <a:gd name="T13" fmla="*/ 122 h 288"/>
                <a:gd name="T14" fmla="*/ 25 w 255"/>
                <a:gd name="T15" fmla="*/ 139 h 288"/>
                <a:gd name="T16" fmla="*/ 25 w 255"/>
                <a:gd name="T17" fmla="*/ 146 h 288"/>
                <a:gd name="T18" fmla="*/ 15 w 255"/>
                <a:gd name="T19" fmla="*/ 150 h 288"/>
                <a:gd name="T20" fmla="*/ 15 w 255"/>
                <a:gd name="T21" fmla="*/ 182 h 288"/>
                <a:gd name="T22" fmla="*/ 25 w 255"/>
                <a:gd name="T23" fmla="*/ 193 h 288"/>
                <a:gd name="T24" fmla="*/ 0 w 255"/>
                <a:gd name="T25" fmla="*/ 210 h 288"/>
                <a:gd name="T26" fmla="*/ 25 w 255"/>
                <a:gd name="T27" fmla="*/ 226 h 288"/>
                <a:gd name="T28" fmla="*/ 15 w 255"/>
                <a:gd name="T29" fmla="*/ 237 h 288"/>
                <a:gd name="T30" fmla="*/ 15 w 255"/>
                <a:gd name="T31" fmla="*/ 270 h 288"/>
                <a:gd name="T32" fmla="*/ 25 w 255"/>
                <a:gd name="T33" fmla="*/ 288 h 288"/>
                <a:gd name="T34" fmla="*/ 255 w 255"/>
                <a:gd name="T35" fmla="*/ 146 h 288"/>
                <a:gd name="T36" fmla="*/ 255 w 255"/>
                <a:gd name="T37" fmla="*/ 0 h 288"/>
                <a:gd name="T38" fmla="*/ 41 w 255"/>
                <a:gd name="T39" fmla="*/ 261 h 288"/>
                <a:gd name="T40" fmla="*/ 9 w 255"/>
                <a:gd name="T41" fmla="*/ 253 h 288"/>
                <a:gd name="T42" fmla="*/ 41 w 255"/>
                <a:gd name="T43" fmla="*/ 246 h 288"/>
                <a:gd name="T44" fmla="*/ 41 w 255"/>
                <a:gd name="T45" fmla="*/ 261 h 288"/>
                <a:gd name="T46" fmla="*/ 15 w 255"/>
                <a:gd name="T47" fmla="*/ 217 h 288"/>
                <a:gd name="T48" fmla="*/ 15 w 255"/>
                <a:gd name="T49" fmla="*/ 202 h 288"/>
                <a:gd name="T50" fmla="*/ 48 w 255"/>
                <a:gd name="T51" fmla="*/ 210 h 288"/>
                <a:gd name="T52" fmla="*/ 41 w 255"/>
                <a:gd name="T53" fmla="*/ 174 h 288"/>
                <a:gd name="T54" fmla="*/ 9 w 255"/>
                <a:gd name="T55" fmla="*/ 166 h 288"/>
                <a:gd name="T56" fmla="*/ 41 w 255"/>
                <a:gd name="T57" fmla="*/ 159 h 288"/>
                <a:gd name="T58" fmla="*/ 41 w 255"/>
                <a:gd name="T59" fmla="*/ 174 h 288"/>
                <a:gd name="T60" fmla="*/ 15 w 255"/>
                <a:gd name="T61" fmla="*/ 130 h 288"/>
                <a:gd name="T62" fmla="*/ 15 w 255"/>
                <a:gd name="T63" fmla="*/ 115 h 288"/>
                <a:gd name="T64" fmla="*/ 48 w 255"/>
                <a:gd name="T65" fmla="*/ 122 h 288"/>
                <a:gd name="T66" fmla="*/ 41 w 255"/>
                <a:gd name="T67" fmla="*/ 86 h 288"/>
                <a:gd name="T68" fmla="*/ 9 w 255"/>
                <a:gd name="T69" fmla="*/ 79 h 288"/>
                <a:gd name="T70" fmla="*/ 41 w 255"/>
                <a:gd name="T71" fmla="*/ 71 h 288"/>
                <a:gd name="T72" fmla="*/ 41 w 255"/>
                <a:gd name="T73" fmla="*/ 86 h 288"/>
                <a:gd name="T74" fmla="*/ 15 w 255"/>
                <a:gd name="T75" fmla="*/ 43 h 288"/>
                <a:gd name="T76" fmla="*/ 15 w 255"/>
                <a:gd name="T77" fmla="*/ 28 h 288"/>
                <a:gd name="T78" fmla="*/ 48 w 255"/>
                <a:gd name="T79" fmla="*/ 35 h 288"/>
                <a:gd name="T80" fmla="*/ 214 w 255"/>
                <a:gd name="T81" fmla="*/ 205 h 288"/>
                <a:gd name="T82" fmla="*/ 76 w 255"/>
                <a:gd name="T83" fmla="*/ 191 h 288"/>
                <a:gd name="T84" fmla="*/ 132 w 255"/>
                <a:gd name="T85" fmla="*/ 159 h 288"/>
                <a:gd name="T86" fmla="*/ 118 w 255"/>
                <a:gd name="T87" fmla="*/ 120 h 288"/>
                <a:gd name="T88" fmla="*/ 145 w 255"/>
                <a:gd name="T89" fmla="*/ 85 h 288"/>
                <a:gd name="T90" fmla="*/ 171 w 255"/>
                <a:gd name="T91" fmla="*/ 120 h 288"/>
                <a:gd name="T92" fmla="*/ 157 w 255"/>
                <a:gd name="T93" fmla="*/ 159 h 288"/>
                <a:gd name="T94" fmla="*/ 214 w 255"/>
                <a:gd name="T95"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5" h="288">
                  <a:moveTo>
                    <a:pt x="25" y="0"/>
                  </a:moveTo>
                  <a:cubicBezTo>
                    <a:pt x="25" y="19"/>
                    <a:pt x="25" y="19"/>
                    <a:pt x="25" y="19"/>
                  </a:cubicBezTo>
                  <a:cubicBezTo>
                    <a:pt x="15" y="19"/>
                    <a:pt x="15" y="19"/>
                    <a:pt x="15" y="19"/>
                  </a:cubicBezTo>
                  <a:cubicBezTo>
                    <a:pt x="6" y="19"/>
                    <a:pt x="0" y="25"/>
                    <a:pt x="0" y="35"/>
                  </a:cubicBezTo>
                  <a:cubicBezTo>
                    <a:pt x="0" y="45"/>
                    <a:pt x="6" y="51"/>
                    <a:pt x="15" y="51"/>
                  </a:cubicBezTo>
                  <a:cubicBezTo>
                    <a:pt x="25" y="51"/>
                    <a:pt x="25" y="51"/>
                    <a:pt x="25" y="51"/>
                  </a:cubicBezTo>
                  <a:cubicBezTo>
                    <a:pt x="25" y="62"/>
                    <a:pt x="25" y="62"/>
                    <a:pt x="25" y="62"/>
                  </a:cubicBezTo>
                  <a:cubicBezTo>
                    <a:pt x="15" y="62"/>
                    <a:pt x="15" y="62"/>
                    <a:pt x="15" y="62"/>
                  </a:cubicBezTo>
                  <a:cubicBezTo>
                    <a:pt x="6" y="62"/>
                    <a:pt x="0" y="68"/>
                    <a:pt x="0" y="79"/>
                  </a:cubicBezTo>
                  <a:cubicBezTo>
                    <a:pt x="0" y="89"/>
                    <a:pt x="6" y="95"/>
                    <a:pt x="15" y="95"/>
                  </a:cubicBezTo>
                  <a:cubicBezTo>
                    <a:pt x="25" y="95"/>
                    <a:pt x="25" y="95"/>
                    <a:pt x="25" y="95"/>
                  </a:cubicBezTo>
                  <a:cubicBezTo>
                    <a:pt x="25" y="106"/>
                    <a:pt x="25" y="106"/>
                    <a:pt x="25" y="106"/>
                  </a:cubicBezTo>
                  <a:cubicBezTo>
                    <a:pt x="15" y="106"/>
                    <a:pt x="15" y="106"/>
                    <a:pt x="15" y="106"/>
                  </a:cubicBezTo>
                  <a:cubicBezTo>
                    <a:pt x="6" y="106"/>
                    <a:pt x="0" y="112"/>
                    <a:pt x="0" y="122"/>
                  </a:cubicBezTo>
                  <a:cubicBezTo>
                    <a:pt x="0" y="132"/>
                    <a:pt x="6" y="139"/>
                    <a:pt x="15" y="139"/>
                  </a:cubicBezTo>
                  <a:cubicBezTo>
                    <a:pt x="25" y="139"/>
                    <a:pt x="25" y="139"/>
                    <a:pt x="25" y="139"/>
                  </a:cubicBezTo>
                  <a:cubicBezTo>
                    <a:pt x="25" y="142"/>
                    <a:pt x="25" y="142"/>
                    <a:pt x="25" y="142"/>
                  </a:cubicBezTo>
                  <a:cubicBezTo>
                    <a:pt x="25" y="146"/>
                    <a:pt x="25" y="146"/>
                    <a:pt x="25" y="146"/>
                  </a:cubicBezTo>
                  <a:cubicBezTo>
                    <a:pt x="25" y="150"/>
                    <a:pt x="25" y="150"/>
                    <a:pt x="25" y="150"/>
                  </a:cubicBezTo>
                  <a:cubicBezTo>
                    <a:pt x="15" y="150"/>
                    <a:pt x="15" y="150"/>
                    <a:pt x="15" y="150"/>
                  </a:cubicBezTo>
                  <a:cubicBezTo>
                    <a:pt x="6" y="150"/>
                    <a:pt x="0" y="156"/>
                    <a:pt x="0" y="166"/>
                  </a:cubicBezTo>
                  <a:cubicBezTo>
                    <a:pt x="0" y="176"/>
                    <a:pt x="6" y="182"/>
                    <a:pt x="15" y="182"/>
                  </a:cubicBezTo>
                  <a:cubicBezTo>
                    <a:pt x="25" y="182"/>
                    <a:pt x="25" y="182"/>
                    <a:pt x="25" y="182"/>
                  </a:cubicBezTo>
                  <a:cubicBezTo>
                    <a:pt x="25" y="193"/>
                    <a:pt x="25" y="193"/>
                    <a:pt x="25" y="193"/>
                  </a:cubicBezTo>
                  <a:cubicBezTo>
                    <a:pt x="15" y="193"/>
                    <a:pt x="15" y="193"/>
                    <a:pt x="15" y="193"/>
                  </a:cubicBezTo>
                  <a:cubicBezTo>
                    <a:pt x="6" y="193"/>
                    <a:pt x="0" y="199"/>
                    <a:pt x="0" y="210"/>
                  </a:cubicBezTo>
                  <a:cubicBezTo>
                    <a:pt x="0" y="220"/>
                    <a:pt x="6" y="226"/>
                    <a:pt x="15" y="226"/>
                  </a:cubicBezTo>
                  <a:cubicBezTo>
                    <a:pt x="25" y="226"/>
                    <a:pt x="25" y="226"/>
                    <a:pt x="25" y="226"/>
                  </a:cubicBezTo>
                  <a:cubicBezTo>
                    <a:pt x="25" y="237"/>
                    <a:pt x="25" y="237"/>
                    <a:pt x="25" y="237"/>
                  </a:cubicBezTo>
                  <a:cubicBezTo>
                    <a:pt x="15" y="237"/>
                    <a:pt x="15" y="237"/>
                    <a:pt x="15" y="237"/>
                  </a:cubicBezTo>
                  <a:cubicBezTo>
                    <a:pt x="6" y="237"/>
                    <a:pt x="0" y="243"/>
                    <a:pt x="0" y="253"/>
                  </a:cubicBezTo>
                  <a:cubicBezTo>
                    <a:pt x="0" y="263"/>
                    <a:pt x="6" y="270"/>
                    <a:pt x="15" y="270"/>
                  </a:cubicBezTo>
                  <a:cubicBezTo>
                    <a:pt x="25" y="270"/>
                    <a:pt x="25" y="270"/>
                    <a:pt x="25" y="270"/>
                  </a:cubicBezTo>
                  <a:cubicBezTo>
                    <a:pt x="25" y="288"/>
                    <a:pt x="25" y="288"/>
                    <a:pt x="25" y="288"/>
                  </a:cubicBezTo>
                  <a:cubicBezTo>
                    <a:pt x="255" y="288"/>
                    <a:pt x="255" y="288"/>
                    <a:pt x="255" y="288"/>
                  </a:cubicBezTo>
                  <a:cubicBezTo>
                    <a:pt x="255" y="146"/>
                    <a:pt x="255" y="146"/>
                    <a:pt x="255" y="146"/>
                  </a:cubicBezTo>
                  <a:cubicBezTo>
                    <a:pt x="255" y="142"/>
                    <a:pt x="255" y="142"/>
                    <a:pt x="255" y="142"/>
                  </a:cubicBezTo>
                  <a:cubicBezTo>
                    <a:pt x="255" y="0"/>
                    <a:pt x="255" y="0"/>
                    <a:pt x="255" y="0"/>
                  </a:cubicBezTo>
                  <a:lnTo>
                    <a:pt x="25" y="0"/>
                  </a:lnTo>
                  <a:close/>
                  <a:moveTo>
                    <a:pt x="41" y="261"/>
                  </a:moveTo>
                  <a:cubicBezTo>
                    <a:pt x="15" y="261"/>
                    <a:pt x="15" y="261"/>
                    <a:pt x="15" y="261"/>
                  </a:cubicBezTo>
                  <a:cubicBezTo>
                    <a:pt x="11" y="261"/>
                    <a:pt x="9" y="259"/>
                    <a:pt x="9" y="253"/>
                  </a:cubicBezTo>
                  <a:cubicBezTo>
                    <a:pt x="9" y="248"/>
                    <a:pt x="11" y="246"/>
                    <a:pt x="15" y="246"/>
                  </a:cubicBezTo>
                  <a:cubicBezTo>
                    <a:pt x="41" y="246"/>
                    <a:pt x="41" y="246"/>
                    <a:pt x="41" y="246"/>
                  </a:cubicBezTo>
                  <a:cubicBezTo>
                    <a:pt x="46" y="246"/>
                    <a:pt x="48" y="248"/>
                    <a:pt x="48" y="253"/>
                  </a:cubicBezTo>
                  <a:cubicBezTo>
                    <a:pt x="48" y="259"/>
                    <a:pt x="46" y="261"/>
                    <a:pt x="41" y="261"/>
                  </a:cubicBezTo>
                  <a:close/>
                  <a:moveTo>
                    <a:pt x="41" y="217"/>
                  </a:moveTo>
                  <a:cubicBezTo>
                    <a:pt x="15" y="217"/>
                    <a:pt x="15" y="217"/>
                    <a:pt x="15" y="217"/>
                  </a:cubicBezTo>
                  <a:cubicBezTo>
                    <a:pt x="11" y="217"/>
                    <a:pt x="9" y="215"/>
                    <a:pt x="9" y="210"/>
                  </a:cubicBezTo>
                  <a:cubicBezTo>
                    <a:pt x="9" y="204"/>
                    <a:pt x="11" y="202"/>
                    <a:pt x="15" y="202"/>
                  </a:cubicBezTo>
                  <a:cubicBezTo>
                    <a:pt x="41" y="202"/>
                    <a:pt x="41" y="202"/>
                    <a:pt x="41" y="202"/>
                  </a:cubicBezTo>
                  <a:cubicBezTo>
                    <a:pt x="46" y="202"/>
                    <a:pt x="48" y="204"/>
                    <a:pt x="48" y="210"/>
                  </a:cubicBezTo>
                  <a:cubicBezTo>
                    <a:pt x="48" y="215"/>
                    <a:pt x="46" y="217"/>
                    <a:pt x="41" y="217"/>
                  </a:cubicBezTo>
                  <a:close/>
                  <a:moveTo>
                    <a:pt x="41" y="174"/>
                  </a:moveTo>
                  <a:cubicBezTo>
                    <a:pt x="15" y="174"/>
                    <a:pt x="15" y="174"/>
                    <a:pt x="15" y="174"/>
                  </a:cubicBezTo>
                  <a:cubicBezTo>
                    <a:pt x="11" y="174"/>
                    <a:pt x="9" y="171"/>
                    <a:pt x="9" y="166"/>
                  </a:cubicBezTo>
                  <a:cubicBezTo>
                    <a:pt x="9" y="161"/>
                    <a:pt x="11" y="159"/>
                    <a:pt x="15" y="159"/>
                  </a:cubicBezTo>
                  <a:cubicBezTo>
                    <a:pt x="41" y="159"/>
                    <a:pt x="41" y="159"/>
                    <a:pt x="41" y="159"/>
                  </a:cubicBezTo>
                  <a:cubicBezTo>
                    <a:pt x="46" y="159"/>
                    <a:pt x="48" y="161"/>
                    <a:pt x="48" y="166"/>
                  </a:cubicBezTo>
                  <a:cubicBezTo>
                    <a:pt x="48" y="171"/>
                    <a:pt x="46" y="174"/>
                    <a:pt x="41" y="174"/>
                  </a:cubicBezTo>
                  <a:close/>
                  <a:moveTo>
                    <a:pt x="41" y="130"/>
                  </a:moveTo>
                  <a:cubicBezTo>
                    <a:pt x="15" y="130"/>
                    <a:pt x="15" y="130"/>
                    <a:pt x="15" y="130"/>
                  </a:cubicBezTo>
                  <a:cubicBezTo>
                    <a:pt x="11" y="130"/>
                    <a:pt x="9" y="128"/>
                    <a:pt x="9" y="122"/>
                  </a:cubicBezTo>
                  <a:cubicBezTo>
                    <a:pt x="9" y="117"/>
                    <a:pt x="11" y="115"/>
                    <a:pt x="15" y="115"/>
                  </a:cubicBezTo>
                  <a:cubicBezTo>
                    <a:pt x="41" y="115"/>
                    <a:pt x="41" y="115"/>
                    <a:pt x="41" y="115"/>
                  </a:cubicBezTo>
                  <a:cubicBezTo>
                    <a:pt x="46" y="115"/>
                    <a:pt x="48" y="117"/>
                    <a:pt x="48" y="122"/>
                  </a:cubicBezTo>
                  <a:cubicBezTo>
                    <a:pt x="48" y="128"/>
                    <a:pt x="46" y="130"/>
                    <a:pt x="41" y="130"/>
                  </a:cubicBezTo>
                  <a:close/>
                  <a:moveTo>
                    <a:pt x="41" y="86"/>
                  </a:moveTo>
                  <a:cubicBezTo>
                    <a:pt x="15" y="86"/>
                    <a:pt x="15" y="86"/>
                    <a:pt x="15" y="86"/>
                  </a:cubicBezTo>
                  <a:cubicBezTo>
                    <a:pt x="11" y="86"/>
                    <a:pt x="9" y="84"/>
                    <a:pt x="9" y="79"/>
                  </a:cubicBezTo>
                  <a:cubicBezTo>
                    <a:pt x="9" y="73"/>
                    <a:pt x="11" y="71"/>
                    <a:pt x="15" y="71"/>
                  </a:cubicBezTo>
                  <a:cubicBezTo>
                    <a:pt x="41" y="71"/>
                    <a:pt x="41" y="71"/>
                    <a:pt x="41" y="71"/>
                  </a:cubicBezTo>
                  <a:cubicBezTo>
                    <a:pt x="46" y="71"/>
                    <a:pt x="48" y="73"/>
                    <a:pt x="48" y="79"/>
                  </a:cubicBezTo>
                  <a:cubicBezTo>
                    <a:pt x="48" y="84"/>
                    <a:pt x="46" y="86"/>
                    <a:pt x="41" y="86"/>
                  </a:cubicBezTo>
                  <a:close/>
                  <a:moveTo>
                    <a:pt x="41" y="43"/>
                  </a:moveTo>
                  <a:cubicBezTo>
                    <a:pt x="15" y="43"/>
                    <a:pt x="15" y="43"/>
                    <a:pt x="15" y="43"/>
                  </a:cubicBezTo>
                  <a:cubicBezTo>
                    <a:pt x="11" y="43"/>
                    <a:pt x="9" y="40"/>
                    <a:pt x="9" y="35"/>
                  </a:cubicBezTo>
                  <a:cubicBezTo>
                    <a:pt x="9" y="30"/>
                    <a:pt x="11" y="28"/>
                    <a:pt x="15" y="28"/>
                  </a:cubicBezTo>
                  <a:cubicBezTo>
                    <a:pt x="41" y="28"/>
                    <a:pt x="41" y="28"/>
                    <a:pt x="41" y="28"/>
                  </a:cubicBezTo>
                  <a:cubicBezTo>
                    <a:pt x="46" y="28"/>
                    <a:pt x="48" y="30"/>
                    <a:pt x="48" y="35"/>
                  </a:cubicBezTo>
                  <a:cubicBezTo>
                    <a:pt x="48" y="40"/>
                    <a:pt x="46" y="43"/>
                    <a:pt x="41" y="43"/>
                  </a:cubicBezTo>
                  <a:close/>
                  <a:moveTo>
                    <a:pt x="214" y="205"/>
                  </a:moveTo>
                  <a:cubicBezTo>
                    <a:pt x="76" y="205"/>
                    <a:pt x="76" y="205"/>
                    <a:pt x="76" y="205"/>
                  </a:cubicBezTo>
                  <a:cubicBezTo>
                    <a:pt x="76" y="191"/>
                    <a:pt x="76" y="191"/>
                    <a:pt x="76" y="191"/>
                  </a:cubicBezTo>
                  <a:cubicBezTo>
                    <a:pt x="76" y="191"/>
                    <a:pt x="76" y="183"/>
                    <a:pt x="93" y="175"/>
                  </a:cubicBezTo>
                  <a:cubicBezTo>
                    <a:pt x="101" y="172"/>
                    <a:pt x="114" y="162"/>
                    <a:pt x="132" y="159"/>
                  </a:cubicBezTo>
                  <a:cubicBezTo>
                    <a:pt x="127" y="154"/>
                    <a:pt x="124" y="146"/>
                    <a:pt x="120" y="137"/>
                  </a:cubicBezTo>
                  <a:cubicBezTo>
                    <a:pt x="118" y="131"/>
                    <a:pt x="118" y="127"/>
                    <a:pt x="118" y="120"/>
                  </a:cubicBezTo>
                  <a:cubicBezTo>
                    <a:pt x="118" y="115"/>
                    <a:pt x="117" y="108"/>
                    <a:pt x="118" y="103"/>
                  </a:cubicBezTo>
                  <a:cubicBezTo>
                    <a:pt x="122" y="89"/>
                    <a:pt x="133" y="85"/>
                    <a:pt x="145" y="85"/>
                  </a:cubicBezTo>
                  <a:cubicBezTo>
                    <a:pt x="157" y="85"/>
                    <a:pt x="167" y="89"/>
                    <a:pt x="171" y="103"/>
                  </a:cubicBezTo>
                  <a:cubicBezTo>
                    <a:pt x="172" y="108"/>
                    <a:pt x="171" y="115"/>
                    <a:pt x="171" y="120"/>
                  </a:cubicBezTo>
                  <a:cubicBezTo>
                    <a:pt x="171" y="127"/>
                    <a:pt x="171" y="131"/>
                    <a:pt x="169" y="137"/>
                  </a:cubicBezTo>
                  <a:cubicBezTo>
                    <a:pt x="166" y="146"/>
                    <a:pt x="162" y="154"/>
                    <a:pt x="157" y="159"/>
                  </a:cubicBezTo>
                  <a:cubicBezTo>
                    <a:pt x="176" y="162"/>
                    <a:pt x="188" y="171"/>
                    <a:pt x="196" y="175"/>
                  </a:cubicBezTo>
                  <a:cubicBezTo>
                    <a:pt x="214" y="183"/>
                    <a:pt x="214" y="191"/>
                    <a:pt x="214" y="191"/>
                  </a:cubicBezTo>
                  <a:lnTo>
                    <a:pt x="214" y="205"/>
                  </a:lnTo>
                  <a:close/>
                </a:path>
              </a:pathLst>
            </a:custGeom>
            <a:solidFill>
              <a:srgbClr val="3A4660"/>
            </a:solidFill>
            <a:ln>
              <a:noFill/>
            </a:ln>
          </p:spPr>
          <p:txBody>
            <a:bodyPr vert="horz" wrap="square" lIns="91440" tIns="45720" rIns="91440" bIns="45720" numCol="1" anchor="t" anchorCtr="0" compatLnSpc="1"/>
            <a:lstStyle/>
            <a:p>
              <a:endParaRPr lang="zh-CN" altLang="en-US"/>
            </a:p>
          </p:txBody>
        </p:sp>
      </p:grpSp>
      <p:sp>
        <p:nvSpPr>
          <p:cNvPr id="16" name="KSO_Shape"/>
          <p:cNvSpPr>
            <a:spLocks noChangeArrowheads="1"/>
          </p:cNvSpPr>
          <p:nvPr/>
        </p:nvSpPr>
        <p:spPr bwMode="auto">
          <a:xfrm>
            <a:off x="6660232" y="-236562"/>
            <a:ext cx="2624111" cy="1791403"/>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6000"/>
            </a:schemeClr>
          </a:solidFill>
          <a:ln>
            <a:noFill/>
          </a:ln>
        </p:spPr>
        <p:txBody>
          <a:bodyPr anchor="ctr" anchorCtr="1"/>
          <a:lstStyle/>
          <a:p>
            <a:endParaRPr lang="zh-CN" altLang="en-US"/>
          </a:p>
        </p:txBody>
      </p:sp>
      <p:pic>
        <p:nvPicPr>
          <p:cNvPr id="3" name="图片 2"/>
          <p:cNvPicPr>
            <a:picLocks noChangeAspect="1"/>
          </p:cNvPicPr>
          <p:nvPr/>
        </p:nvPicPr>
        <p:blipFill>
          <a:blip r:embed="rId1">
            <a:biLevel thresh="50000"/>
            <a:extLst>
              <a:ext uri="{BEBA8EAE-BF5A-486C-A8C5-ECC9F3942E4B}">
                <a14:imgProps xmlns:a14="http://schemas.microsoft.com/office/drawing/2010/main">
                  <a14:imgLayer r:embed="rId2">
                    <a14:imgEffect>
                      <a14:artisticCrisscrossEtching trans="75000"/>
                    </a14:imgEffect>
                    <a14:imgEffect>
                      <a14:brightnessContrast bright="100000" contrast="100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738200" y="411510"/>
            <a:ext cx="2661353" cy="74635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rPr>
                  <a:t>EMOPortraits</a:t>
                </a:r>
                <a:endParaRPr lang="en-US" altLang="zh-CN" sz="12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2024</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3765"/>
            <a:ext cx="7195185" cy="3376930"/>
          </a:xfrm>
          <a:prstGeom prst="rect">
            <a:avLst/>
          </a:prstGeom>
          <a:noFill/>
        </p:spPr>
        <p:txBody>
          <a:bodyPr wrap="square" rtlCol="0">
            <a:noAutofit/>
          </a:bodyPr>
          <a:p>
            <a:r>
              <a:rPr lang="en-US" altLang="zh-CN" b="1"/>
              <a:t>Discriminators</a:t>
            </a:r>
            <a:r>
              <a:rPr lang="zh-CN" altLang="en-US" b="1"/>
              <a:t>：</a:t>
            </a:r>
            <a:endParaRPr lang="zh-CN" altLang="en-US" b="1"/>
          </a:p>
          <a:p>
            <a:r>
              <a:rPr lang="zh-CN" altLang="en-US">
                <a:sym typeface="+mn-ea"/>
              </a:rPr>
              <a:t>为了评估生成的旋转，使用两个鉴别器来评估局部和全局一致性。Local Content Discriminator，使用一维时间PatchGAN变体。该鉴别器针对补丁级结构，将N帧的补丁分类为真实或虚假。随着判别器卷积跨越整个序列，平均所有响应产生最终判断。</a:t>
            </a:r>
            <a:endParaRPr lang="zh-CN" altLang="en-US"/>
          </a:p>
          <a:p>
            <a:r>
              <a:rPr lang="zh-CN" altLang="en-US"/>
              <a:t>Global Content Discriminator，评估完整序列的连贯性与音频输入。使用1D ResNet块和全局池化层对旋转序列进行编码，然后将其与来自Whisper的音频嵌入连接起来。最后的MLP层确定序列是真实的还是生成的。</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2024</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771525"/>
            <a:ext cx="7195185" cy="3375660"/>
          </a:xfrm>
          <a:prstGeom prst="rect">
            <a:avLst/>
          </a:prstGeom>
          <a:noFill/>
        </p:spPr>
        <p:txBody>
          <a:bodyPr wrap="square" rtlCol="0">
            <a:noAutofit/>
          </a:bodyPr>
          <a:p>
            <a:r>
              <a:rPr lang="en-US" altLang="zh-CN" b="1"/>
              <a:t>FEED dataset</a:t>
            </a:r>
            <a:r>
              <a:rPr lang="zh-CN" altLang="en-US" b="1"/>
              <a:t>：</a:t>
            </a:r>
            <a:endParaRPr lang="zh-CN" altLang="en-US" b="1"/>
          </a:p>
          <a:p>
            <a:endParaRPr lang="en-US" altLang="zh-CN"/>
          </a:p>
        </p:txBody>
      </p:sp>
      <p:pic>
        <p:nvPicPr>
          <p:cNvPr id="5" name="图片 4"/>
          <p:cNvPicPr>
            <a:picLocks noChangeAspect="1"/>
          </p:cNvPicPr>
          <p:nvPr/>
        </p:nvPicPr>
        <p:blipFill>
          <a:blip r:embed="rId3"/>
          <a:stretch>
            <a:fillRect/>
          </a:stretch>
        </p:blipFill>
        <p:spPr>
          <a:xfrm>
            <a:off x="676275" y="1347470"/>
            <a:ext cx="2641600" cy="1091565"/>
          </a:xfrm>
          <a:prstGeom prst="rect">
            <a:avLst/>
          </a:prstGeom>
        </p:spPr>
      </p:pic>
      <p:sp>
        <p:nvSpPr>
          <p:cNvPr id="6" name="文本框 5"/>
          <p:cNvSpPr txBox="1"/>
          <p:nvPr/>
        </p:nvSpPr>
        <p:spPr>
          <a:xfrm>
            <a:off x="3419475" y="1019810"/>
            <a:ext cx="4744720" cy="1419225"/>
          </a:xfrm>
          <a:prstGeom prst="rect">
            <a:avLst/>
          </a:prstGeom>
          <a:noFill/>
        </p:spPr>
        <p:txBody>
          <a:bodyPr wrap="square" rtlCol="0">
            <a:noAutofit/>
          </a:bodyPr>
          <a:p>
            <a:r>
              <a:rPr lang="zh-CN" altLang="en-US" sz="1400"/>
              <a:t>目前公开可用的人脸表情视频数据集在捕捉广泛的面部操作方面存在不足。</a:t>
            </a:r>
            <a:endParaRPr lang="zh-CN" altLang="en-US" sz="1400"/>
          </a:p>
          <a:p>
            <a:r>
              <a:rPr lang="en-US" altLang="zh-CN" sz="1400"/>
              <a:t>FEED</a:t>
            </a:r>
            <a:r>
              <a:rPr lang="zh-CN" altLang="en-US" sz="1400"/>
              <a:t>数据集由23个主题520个多视图视频组成，由3台摄像机拍摄。由于极端的面部运动是复杂的，它们的感知可能会受到细微差异的严重影响，对所有视频使用4k的高分辨率，捕捉整个面部到单个头发和皱纹的水平，如图2所示。</a:t>
            </a:r>
            <a:endParaRPr lang="zh-CN" altLang="en-US" sz="1400"/>
          </a:p>
          <a:p>
            <a:endParaRPr lang="zh-CN" altLang="en-US" sz="1400"/>
          </a:p>
          <a:p>
            <a:endParaRPr lang="zh-CN" altLang="en-US" sz="1400"/>
          </a:p>
        </p:txBody>
      </p:sp>
      <p:pic>
        <p:nvPicPr>
          <p:cNvPr id="8" name="图片 7"/>
          <p:cNvPicPr>
            <a:picLocks noChangeAspect="1"/>
          </p:cNvPicPr>
          <p:nvPr/>
        </p:nvPicPr>
        <p:blipFill>
          <a:blip r:embed="rId4"/>
          <a:stretch>
            <a:fillRect/>
          </a:stretch>
        </p:blipFill>
        <p:spPr>
          <a:xfrm>
            <a:off x="768985" y="2571750"/>
            <a:ext cx="2609215" cy="1806575"/>
          </a:xfrm>
          <a:prstGeom prst="rect">
            <a:avLst/>
          </a:prstGeom>
        </p:spPr>
      </p:pic>
      <p:pic>
        <p:nvPicPr>
          <p:cNvPr id="9" name="图片 8"/>
          <p:cNvPicPr>
            <a:picLocks noChangeAspect="1"/>
          </p:cNvPicPr>
          <p:nvPr/>
        </p:nvPicPr>
        <p:blipFill>
          <a:blip r:embed="rId5"/>
          <a:stretch>
            <a:fillRect/>
          </a:stretch>
        </p:blipFill>
        <p:spPr>
          <a:xfrm>
            <a:off x="3995420" y="3507740"/>
            <a:ext cx="3759835" cy="1308100"/>
          </a:xfrm>
          <a:prstGeom prst="rect">
            <a:avLst/>
          </a:prstGeom>
        </p:spPr>
      </p:pic>
      <p:pic>
        <p:nvPicPr>
          <p:cNvPr id="10" name="图片 9"/>
          <p:cNvPicPr>
            <a:picLocks noChangeAspect="1"/>
          </p:cNvPicPr>
          <p:nvPr/>
        </p:nvPicPr>
        <p:blipFill>
          <a:blip r:embed="rId6"/>
          <a:stretch>
            <a:fillRect/>
          </a:stretch>
        </p:blipFill>
        <p:spPr>
          <a:xfrm>
            <a:off x="4105910" y="2390140"/>
            <a:ext cx="3538855" cy="11887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rPr>
                  <a:t>EMOPortraits</a:t>
                </a:r>
                <a:endParaRPr lang="en-US" altLang="zh-CN" sz="12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improvement</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375660"/>
          </a:xfrm>
          <a:prstGeom prst="rect">
            <a:avLst/>
          </a:prstGeom>
          <a:noFill/>
        </p:spPr>
        <p:txBody>
          <a:bodyPr wrap="square" rtlCol="0">
            <a:noAutofit/>
          </a:bodyPr>
          <a:p>
            <a:r>
              <a:rPr lang="en-US" altLang="zh-CN" b="1"/>
              <a:t>Canonical volume</a:t>
            </a:r>
            <a:r>
              <a:rPr lang="zh-CN" b="1"/>
              <a:t>：</a:t>
            </a:r>
            <a:endParaRPr lang="zh-CN" b="1"/>
          </a:p>
          <a:p>
            <a:r>
              <a:t>MegaPortraits的设计是为了排除面部表情细节，但MegaPortraits中的规范体积实际上保留了源图像中的大量表达信息，导致强烈表情的翻译效果不佳</a:t>
            </a:r>
            <a:r>
              <a:rPr lang="zh-CN"/>
              <a:t>。</a:t>
            </a:r>
            <a:endParaRPr lang="zh-CN"/>
          </a:p>
          <a:p>
            <a:r>
              <a:rPr lang="zh-CN"/>
              <a:t>如表4所证实的那样，创建无表达的VC对于精确翻译剧烈运动至关重要。</a:t>
            </a:r>
            <a:endParaRPr lang="zh-CN"/>
          </a:p>
          <a:p>
            <a:r>
              <a:rPr lang="zh-CN"/>
              <a:t>为了克服这个问题，在训练期间匹配体积数据，这个数据来自同一个人的不同图像</a:t>
            </a:r>
            <a:r>
              <a:rPr lang="zh-CN">
                <a:sym typeface="+mn-ea"/>
              </a:rPr>
              <a:t>(VCsn, VCdn)</a:t>
            </a:r>
            <a:r>
              <a:rPr lang="zh-CN"/>
              <a:t>，</a:t>
            </a:r>
            <a:r>
              <a:rPr lang="zh-CN"/>
              <a:t>采用损失：</a:t>
            </a:r>
            <a:endParaRPr lang="zh-CN"/>
          </a:p>
        </p:txBody>
      </p:sp>
      <p:pic>
        <p:nvPicPr>
          <p:cNvPr id="5" name="图片 4"/>
          <p:cNvPicPr>
            <a:picLocks noChangeAspect="1"/>
          </p:cNvPicPr>
          <p:nvPr/>
        </p:nvPicPr>
        <p:blipFill>
          <a:blip r:embed="rId3"/>
          <a:stretch>
            <a:fillRect/>
          </a:stretch>
        </p:blipFill>
        <p:spPr>
          <a:xfrm>
            <a:off x="4859655" y="2643505"/>
            <a:ext cx="1374140" cy="241935"/>
          </a:xfrm>
          <a:prstGeom prst="rect">
            <a:avLst/>
          </a:prstGeom>
        </p:spPr>
      </p:pic>
      <p:pic>
        <p:nvPicPr>
          <p:cNvPr id="6" name="图片 5"/>
          <p:cNvPicPr>
            <a:picLocks noChangeAspect="1"/>
          </p:cNvPicPr>
          <p:nvPr/>
        </p:nvPicPr>
        <p:blipFill>
          <a:blip r:embed="rId4"/>
          <a:stretch>
            <a:fillRect/>
          </a:stretch>
        </p:blipFill>
        <p:spPr>
          <a:xfrm>
            <a:off x="2299970" y="3003550"/>
            <a:ext cx="4465320" cy="11544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 </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improvement</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375660"/>
          </a:xfrm>
          <a:prstGeom prst="rect">
            <a:avLst/>
          </a:prstGeom>
          <a:noFill/>
        </p:spPr>
        <p:txBody>
          <a:bodyPr wrap="square" rtlCol="0">
            <a:noAutofit/>
          </a:bodyPr>
          <a:p>
            <a:r>
              <a:rPr lang="en-US" altLang="zh-CN" b="1"/>
              <a:t>Source-driver mismatch loss</a:t>
            </a:r>
            <a:r>
              <a:rPr lang="zh-CN" altLang="en-US" b="1"/>
              <a:t>：</a:t>
            </a:r>
            <a:endParaRPr lang="zh-CN" altLang="en-US" b="1"/>
          </a:p>
          <a:p>
            <a:r>
              <a:rPr lang="zh-CN" altLang="en-US"/>
              <a:t>除了维护无</a:t>
            </a:r>
            <a:r>
              <a:rPr lang="zh-CN" altLang="en-US"/>
              <a:t>表情的VC之外，还必须从表达向量z中删除所有</a:t>
            </a:r>
            <a:r>
              <a:rPr lang="zh-CN" altLang="en-US"/>
              <a:t>身份信息。引入了一种新的自监督损失，它可以减轻潜在表达向量中的身份信息:</a:t>
            </a:r>
            <a:endParaRPr lang="zh-CN" altLang="en-US"/>
          </a:p>
          <a:p>
            <a:endParaRPr lang="zh-CN" altLang="en-US"/>
          </a:p>
          <a:p>
            <a:endParaRPr lang="zh-CN" altLang="en-US"/>
          </a:p>
          <a:p>
            <a:endParaRPr lang="zh-CN" altLang="en-US"/>
          </a:p>
          <a:p>
            <a:r>
              <a:rPr lang="zh-CN" altLang="en-US"/>
              <a:t>其中，zs、zd分别为源图像和驱动图像的</a:t>
            </a:r>
            <a:r>
              <a:rPr lang="zh-CN" altLang="en-US"/>
              <a:t>潜在情感向量，w、margin分别调节损失的强度和严格程度。增加了FEED的w，因为它的采样率更高，并减少了s, d中更有保证的表达方差的边际。</a:t>
            </a:r>
            <a:endParaRPr lang="zh-CN" altLang="en-US"/>
          </a:p>
        </p:txBody>
      </p:sp>
      <p:pic>
        <p:nvPicPr>
          <p:cNvPr id="5" name="图片 4"/>
          <p:cNvPicPr>
            <a:picLocks noChangeAspect="1"/>
          </p:cNvPicPr>
          <p:nvPr/>
        </p:nvPicPr>
        <p:blipFill>
          <a:blip r:embed="rId3"/>
          <a:stretch>
            <a:fillRect/>
          </a:stretch>
        </p:blipFill>
        <p:spPr>
          <a:xfrm>
            <a:off x="2987675" y="1923415"/>
            <a:ext cx="2769870" cy="6038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improvement</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729355"/>
          </a:xfrm>
          <a:prstGeom prst="rect">
            <a:avLst/>
          </a:prstGeom>
          <a:noFill/>
        </p:spPr>
        <p:txBody>
          <a:bodyPr wrap="square" rtlCol="0">
            <a:noAutofit/>
          </a:bodyPr>
          <a:p>
            <a:r>
              <a:rPr lang="en-US" altLang="zh-CN" b="1"/>
              <a:t>Latent space disentanglement</a:t>
            </a:r>
            <a:r>
              <a:rPr lang="zh-CN" altLang="en-US" b="1"/>
              <a:t>：</a:t>
            </a:r>
            <a:endParaRPr lang="zh-CN" altLang="en-US" b="1"/>
          </a:p>
          <a:p>
            <a:endParaRPr lang="zh-CN" altLang="en-US" b="1"/>
          </a:p>
          <a:p>
            <a:endParaRPr lang="zh-CN" altLang="en-US" b="1"/>
          </a:p>
          <a:p>
            <a:endParaRPr lang="zh-CN" altLang="en-US" b="1"/>
          </a:p>
          <a:p>
            <a:r>
              <a:rPr lang="zh-CN" altLang="en-US"/>
              <a:t>本文利用来自另一身份的不同视频的补充源驱动对(xs *</a:t>
            </a:r>
            <a:r>
              <a:rPr lang="en-US" altLang="zh-CN"/>
              <a:t>,</a:t>
            </a:r>
            <a:r>
              <a:rPr lang="zh-CN" altLang="en-US"/>
              <a:t>xd *)，确保与当前的</a:t>
            </a:r>
            <a:r>
              <a:rPr lang="en-US" altLang="zh-CN"/>
              <a:t>(</a:t>
            </a:r>
            <a:r>
              <a:rPr lang="zh-CN" altLang="en-US"/>
              <a:t>xs, xd</a:t>
            </a:r>
            <a:r>
              <a:rPr lang="en-US" altLang="zh-CN"/>
              <a:t>)</a:t>
            </a:r>
            <a:r>
              <a:rPr lang="zh-CN" altLang="en-US"/>
              <a:t>对具有不同的外观，然后使用</a:t>
            </a:r>
            <a:r>
              <a:rPr lang="en-US" altLang="zh-CN"/>
              <a:t>base model</a:t>
            </a:r>
            <a:r>
              <a:rPr lang="zh-CN" altLang="en-US"/>
              <a:t>生成交叉再现图像</a:t>
            </a:r>
            <a:r>
              <a:rPr lang="en-US" altLang="zh-CN"/>
              <a:t>                                  </a:t>
            </a:r>
            <a:r>
              <a:rPr lang="zh-CN" altLang="en-US"/>
              <a:t>，它们确定了一个单独的</a:t>
            </a:r>
            <a:r>
              <a:rPr lang="zh-CN" altLang="en-US"/>
              <a:t>运动描述符，zd * = Emotion(xd *)。</a:t>
            </a:r>
            <a:endParaRPr lang="zh-CN" altLang="en-US"/>
          </a:p>
          <a:p>
            <a:r>
              <a:rPr lang="zh-CN" altLang="en-US"/>
              <a:t>在这里的创新是一种新的抽样策略:对于每个xs, xd对，在xs∗和xd∗之外再随机抽样一个xsm和xdm对。然后，使用来自xs *的源身份，来自xsm的期望头部姿势和来自xd的情绪来产生以下交叉再现的移动图像</a:t>
            </a:r>
            <a:endParaRPr lang="zh-CN" altLang="en-US"/>
          </a:p>
          <a:p>
            <a:r>
              <a:rPr lang="en-US" altLang="zh-CN"/>
              <a:t>                                  </a:t>
            </a:r>
            <a:r>
              <a:rPr lang="zh-CN" altLang="en-US"/>
              <a:t>，这创造了</a:t>
            </a:r>
            <a:r>
              <a:rPr lang="zh-CN" altLang="en-US"/>
              <a:t>正对，他们有相同的期望情绪，但头部姿势不同。</a:t>
            </a:r>
            <a:endParaRPr lang="zh-CN" altLang="en-US"/>
          </a:p>
        </p:txBody>
      </p:sp>
      <p:pic>
        <p:nvPicPr>
          <p:cNvPr id="5" name="图片 4"/>
          <p:cNvPicPr>
            <a:picLocks noChangeAspect="1"/>
          </p:cNvPicPr>
          <p:nvPr/>
        </p:nvPicPr>
        <p:blipFill>
          <a:blip r:embed="rId3"/>
          <a:stretch>
            <a:fillRect/>
          </a:stretch>
        </p:blipFill>
        <p:spPr>
          <a:xfrm>
            <a:off x="2771775" y="1275715"/>
            <a:ext cx="3213735" cy="612775"/>
          </a:xfrm>
          <a:prstGeom prst="rect">
            <a:avLst/>
          </a:prstGeom>
        </p:spPr>
      </p:pic>
      <p:pic>
        <p:nvPicPr>
          <p:cNvPr id="6" name="图片 5"/>
          <p:cNvPicPr>
            <a:picLocks noChangeAspect="1"/>
          </p:cNvPicPr>
          <p:nvPr/>
        </p:nvPicPr>
        <p:blipFill>
          <a:blip r:embed="rId4"/>
          <a:stretch>
            <a:fillRect/>
          </a:stretch>
        </p:blipFill>
        <p:spPr>
          <a:xfrm>
            <a:off x="1331595" y="2637155"/>
            <a:ext cx="1670050" cy="216535"/>
          </a:xfrm>
          <a:prstGeom prst="rect">
            <a:avLst/>
          </a:prstGeom>
        </p:spPr>
      </p:pic>
      <p:pic>
        <p:nvPicPr>
          <p:cNvPr id="8" name="图片 7"/>
          <p:cNvPicPr>
            <a:picLocks noChangeAspect="1"/>
          </p:cNvPicPr>
          <p:nvPr/>
        </p:nvPicPr>
        <p:blipFill>
          <a:blip r:embed="rId5"/>
          <a:stretch>
            <a:fillRect/>
          </a:stretch>
        </p:blipFill>
        <p:spPr>
          <a:xfrm>
            <a:off x="1043305" y="4028440"/>
            <a:ext cx="680720" cy="177800"/>
          </a:xfrm>
          <a:prstGeom prst="rect">
            <a:avLst/>
          </a:prstGeom>
        </p:spPr>
      </p:pic>
      <p:pic>
        <p:nvPicPr>
          <p:cNvPr id="9" name="图片 8"/>
          <p:cNvPicPr>
            <a:picLocks noChangeAspect="1"/>
          </p:cNvPicPr>
          <p:nvPr/>
        </p:nvPicPr>
        <p:blipFill>
          <a:blip r:embed="rId6"/>
          <a:stretch>
            <a:fillRect/>
          </a:stretch>
        </p:blipFill>
        <p:spPr>
          <a:xfrm>
            <a:off x="1691640" y="4028440"/>
            <a:ext cx="1037590" cy="1943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improvement</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375660"/>
          </a:xfrm>
          <a:prstGeom prst="rect">
            <a:avLst/>
          </a:prstGeom>
          <a:noFill/>
        </p:spPr>
        <p:txBody>
          <a:bodyPr wrap="square" rtlCol="0">
            <a:noAutofit/>
          </a:bodyPr>
          <a:p>
            <a:r>
              <a:rPr lang="en-US" altLang="zh-CN" b="1"/>
              <a:t>Latent space disentanglement</a:t>
            </a:r>
            <a:r>
              <a:rPr lang="zh-CN" altLang="en-US" b="1"/>
              <a:t>：</a:t>
            </a:r>
            <a:endParaRPr lang="zh-CN" altLang="en-US" b="1"/>
          </a:p>
          <a:p>
            <a:endParaRPr lang="zh-CN" altLang="en-US" b="1"/>
          </a:p>
          <a:p>
            <a:endParaRPr lang="zh-CN" altLang="en-US" b="1"/>
          </a:p>
          <a:p>
            <a:endParaRPr lang="zh-CN" altLang="en-US" b="1"/>
          </a:p>
          <a:p>
            <a:r>
              <a:rPr lang="zh-CN" altLang="en-US"/>
              <a:t>运动描述符被组织成正对P表示对齐，负对N表示不对齐，</a:t>
            </a:r>
            <a:endParaRPr lang="zh-CN" altLang="en-US"/>
          </a:p>
          <a:p>
            <a:r>
              <a:rPr lang="en-US" altLang="zh-CN"/>
              <a:t>                                                           </a:t>
            </a:r>
            <a:r>
              <a:rPr lang="zh-CN" altLang="en-US"/>
              <a:t>，</a:t>
            </a:r>
            <a:endParaRPr lang="zh-CN" altLang="en-US"/>
          </a:p>
          <a:p>
            <a:r>
              <a:rPr lang="zh-CN" altLang="en-US"/>
              <a:t>这些对用于计算余弦距离：</a:t>
            </a:r>
            <a:endParaRPr lang="zh-CN" altLang="en-US"/>
          </a:p>
        </p:txBody>
      </p:sp>
      <p:pic>
        <p:nvPicPr>
          <p:cNvPr id="5" name="图片 4"/>
          <p:cNvPicPr>
            <a:picLocks noChangeAspect="1"/>
          </p:cNvPicPr>
          <p:nvPr/>
        </p:nvPicPr>
        <p:blipFill>
          <a:blip r:embed="rId3"/>
          <a:stretch>
            <a:fillRect/>
          </a:stretch>
        </p:blipFill>
        <p:spPr>
          <a:xfrm>
            <a:off x="2771775" y="1275715"/>
            <a:ext cx="3213735" cy="612775"/>
          </a:xfrm>
          <a:prstGeom prst="rect">
            <a:avLst/>
          </a:prstGeom>
        </p:spPr>
      </p:pic>
      <p:pic>
        <p:nvPicPr>
          <p:cNvPr id="6" name="图片 5"/>
          <p:cNvPicPr>
            <a:picLocks noChangeAspect="1"/>
          </p:cNvPicPr>
          <p:nvPr/>
        </p:nvPicPr>
        <p:blipFill>
          <a:blip r:embed="rId4"/>
          <a:stretch>
            <a:fillRect/>
          </a:stretch>
        </p:blipFill>
        <p:spPr>
          <a:xfrm>
            <a:off x="3779520" y="2643505"/>
            <a:ext cx="1684020" cy="217805"/>
          </a:xfrm>
          <a:prstGeom prst="rect">
            <a:avLst/>
          </a:prstGeom>
        </p:spPr>
      </p:pic>
      <p:pic>
        <p:nvPicPr>
          <p:cNvPr id="8" name="图片 7"/>
          <p:cNvPicPr>
            <a:picLocks noChangeAspect="1"/>
          </p:cNvPicPr>
          <p:nvPr/>
        </p:nvPicPr>
        <p:blipFill>
          <a:blip r:embed="rId5"/>
          <a:stretch>
            <a:fillRect/>
          </a:stretch>
        </p:blipFill>
        <p:spPr>
          <a:xfrm>
            <a:off x="1043305" y="2355850"/>
            <a:ext cx="2966720" cy="222250"/>
          </a:xfrm>
          <a:prstGeom prst="rect">
            <a:avLst/>
          </a:prstGeom>
        </p:spPr>
      </p:pic>
      <p:pic>
        <p:nvPicPr>
          <p:cNvPr id="9" name="图片 8"/>
          <p:cNvPicPr>
            <a:picLocks noChangeAspect="1"/>
          </p:cNvPicPr>
          <p:nvPr/>
        </p:nvPicPr>
        <p:blipFill>
          <a:blip r:embed="rId6"/>
          <a:stretch>
            <a:fillRect/>
          </a:stretch>
        </p:blipFill>
        <p:spPr>
          <a:xfrm>
            <a:off x="4283710" y="2355850"/>
            <a:ext cx="303530" cy="169545"/>
          </a:xfrm>
          <a:prstGeom prst="rect">
            <a:avLst/>
          </a:prstGeom>
        </p:spPr>
      </p:pic>
      <p:pic>
        <p:nvPicPr>
          <p:cNvPr id="10" name="图片 9"/>
          <p:cNvPicPr>
            <a:picLocks noChangeAspect="1"/>
          </p:cNvPicPr>
          <p:nvPr/>
        </p:nvPicPr>
        <p:blipFill>
          <a:blip r:embed="rId7"/>
          <a:stretch>
            <a:fillRect/>
          </a:stretch>
        </p:blipFill>
        <p:spPr>
          <a:xfrm>
            <a:off x="4572000" y="2355850"/>
            <a:ext cx="2945765" cy="2292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improvement</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446145"/>
          </a:xfrm>
          <a:prstGeom prst="rect">
            <a:avLst/>
          </a:prstGeom>
          <a:noFill/>
        </p:spPr>
        <p:txBody>
          <a:bodyPr wrap="square" rtlCol="0">
            <a:noAutofit/>
          </a:bodyPr>
          <a:p>
            <a:r>
              <a:rPr lang="en-US" altLang="zh-CN" b="1">
                <a:sym typeface="+mn-ea"/>
              </a:rPr>
              <a:t>Mouth movements</a:t>
            </a:r>
            <a:r>
              <a:rPr lang="zh-CN" altLang="en-US" b="1"/>
              <a:t>：</a:t>
            </a:r>
            <a:endParaRPr lang="zh-CN" altLang="en-US" b="1"/>
          </a:p>
          <a:p>
            <a:r>
              <a:rPr lang="zh-CN"/>
              <a:t>使用PCA对各种面部情绪图像生成的广泛表达向量Z进行分析，得到主成分及解释方差(EVi)。</a:t>
            </a:r>
            <a:endParaRPr lang="zh-CN"/>
          </a:p>
          <a:p>
            <a:r>
              <a:rPr lang="zh-CN"/>
              <a:t>选取一个人视频</a:t>
            </a:r>
            <a:r>
              <a:rPr lang="zh-CN"/>
              <a:t>并创建了一组独特的Zm，对其进行了手动编辑，以尽量减少上脸的运动。这包括在所有后续帧中使用第一帧静止的上脸，确保主要成分主要代表嘴部运动。应用Zm的主成分分析表明，大多数主成分只负责口腔运动。</a:t>
            </a:r>
            <a:endParaRPr lang="zh-CN"/>
          </a:p>
          <a:p>
            <a:endParaRPr lang="zh-CN"/>
          </a:p>
          <a:p>
            <a:endParaRPr lang="zh-CN"/>
          </a:p>
          <a:p>
            <a:r>
              <a:rPr lang="zh-CN"/>
              <a:t>其中，n为需要考虑的主成分个数，PCzi(k)和PCzj (k)分别是向量zi和zj的第k个主成分。</a:t>
            </a:r>
            <a:endParaRPr lang="zh-CN"/>
          </a:p>
        </p:txBody>
      </p:sp>
      <p:pic>
        <p:nvPicPr>
          <p:cNvPr id="5" name="图片 4"/>
          <p:cNvPicPr>
            <a:picLocks noChangeAspect="1"/>
          </p:cNvPicPr>
          <p:nvPr/>
        </p:nvPicPr>
        <p:blipFill>
          <a:blip r:embed="rId3"/>
          <a:stretch>
            <a:fillRect/>
          </a:stretch>
        </p:blipFill>
        <p:spPr>
          <a:xfrm>
            <a:off x="3131820" y="2931795"/>
            <a:ext cx="2667635" cy="4337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quantitative experiment</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nvPicPr>
        <p:blipFill>
          <a:blip r:embed="rId3"/>
          <a:stretch>
            <a:fillRect/>
          </a:stretch>
        </p:blipFill>
        <p:spPr>
          <a:xfrm>
            <a:off x="611505" y="1203325"/>
            <a:ext cx="8050530" cy="25076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qualitative experiment</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nvPicPr>
        <p:blipFill>
          <a:blip r:embed="rId3"/>
          <a:stretch>
            <a:fillRect/>
          </a:stretch>
        </p:blipFill>
        <p:spPr>
          <a:xfrm>
            <a:off x="899160" y="915670"/>
            <a:ext cx="7061835" cy="3473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ablation </a:t>
                </a:r>
                <a:r>
                  <a:rPr lang="en-US" altLang="zh-CN" sz="900" dirty="0">
                    <a:solidFill>
                      <a:srgbClr val="961E19"/>
                    </a:solidFill>
                    <a:latin typeface="微软雅黑" panose="020B0503020204020204" pitchFamily="34" charset="-122"/>
                    <a:ea typeface="微软雅黑" panose="020B0503020204020204" pitchFamily="34" charset="-122"/>
                    <a:sym typeface="+mn-ea"/>
                  </a:rPr>
                  <a:t>study</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nvPicPr>
        <p:blipFill>
          <a:blip r:embed="rId3"/>
          <a:stretch>
            <a:fillRect/>
          </a:stretch>
        </p:blipFill>
        <p:spPr>
          <a:xfrm>
            <a:off x="1954530" y="1851660"/>
            <a:ext cx="5234305" cy="12884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rPr>
                  <a:t>EMOPortraits</a:t>
                </a:r>
                <a:endParaRPr lang="en-US" altLang="zh-CN" sz="12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4763" y="395418"/>
                <a:ext cx="1256997"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CVPR 2024</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6" name="文本框 5"/>
          <p:cNvSpPr txBox="1"/>
          <p:nvPr/>
        </p:nvSpPr>
        <p:spPr>
          <a:xfrm>
            <a:off x="2123440" y="3291840"/>
            <a:ext cx="4549140" cy="370205"/>
          </a:xfrm>
          <a:prstGeom prst="rect">
            <a:avLst/>
          </a:prstGeom>
          <a:noFill/>
        </p:spPr>
        <p:txBody>
          <a:bodyPr wrap="square" rtlCol="0">
            <a:noAutofit/>
          </a:bodyPr>
          <a:p>
            <a:r>
              <a:rPr lang="zh-CN" altLang="en-US"/>
              <a:t>EMOPortraits:情感增强的多模式单镜头头像</a:t>
            </a:r>
            <a:endParaRPr lang="zh-CN" altLang="en-US"/>
          </a:p>
        </p:txBody>
      </p:sp>
      <p:pic>
        <p:nvPicPr>
          <p:cNvPr id="5" name="图片 4"/>
          <p:cNvPicPr>
            <a:picLocks noChangeAspect="1"/>
          </p:cNvPicPr>
          <p:nvPr/>
        </p:nvPicPr>
        <p:blipFill>
          <a:blip r:embed="rId3"/>
          <a:stretch>
            <a:fillRect/>
          </a:stretch>
        </p:blipFill>
        <p:spPr>
          <a:xfrm>
            <a:off x="666115" y="1275715"/>
            <a:ext cx="7803515" cy="19564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48272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CVPR 2023</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6" name="文本框 5"/>
          <p:cNvSpPr txBox="1"/>
          <p:nvPr/>
        </p:nvSpPr>
        <p:spPr>
          <a:xfrm>
            <a:off x="1630680" y="3363595"/>
            <a:ext cx="5883275" cy="370205"/>
          </a:xfrm>
          <a:prstGeom prst="rect">
            <a:avLst/>
          </a:prstGeom>
          <a:noFill/>
        </p:spPr>
        <p:txBody>
          <a:bodyPr wrap="square" rtlCol="0">
            <a:noAutofit/>
          </a:bodyPr>
          <a:p>
            <a:r>
              <a:t>MetaPortrait:具有快速个性化适应的身份保持说话头生成</a:t>
            </a:r>
          </a:p>
        </p:txBody>
      </p:sp>
      <p:pic>
        <p:nvPicPr>
          <p:cNvPr id="5" name="图片 4"/>
          <p:cNvPicPr>
            <a:picLocks noChangeAspect="1"/>
          </p:cNvPicPr>
          <p:nvPr/>
        </p:nvPicPr>
        <p:blipFill>
          <a:blip r:embed="rId3"/>
          <a:stretch>
            <a:fillRect/>
          </a:stretch>
        </p:blipFill>
        <p:spPr>
          <a:xfrm>
            <a:off x="425450" y="1203325"/>
            <a:ext cx="8175625" cy="20339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2023</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251835"/>
          </a:xfrm>
          <a:prstGeom prst="rect">
            <a:avLst/>
          </a:prstGeom>
          <a:noFill/>
        </p:spPr>
        <p:txBody>
          <a:bodyPr wrap="square" rtlCol="0">
            <a:noAutofit/>
          </a:bodyPr>
          <a:p>
            <a:r>
              <a:rPr lang="zh-CN" altLang="en-US" b="1"/>
              <a:t>现存问题：</a:t>
            </a:r>
            <a:endParaRPr lang="zh-CN" altLang="en-US"/>
          </a:p>
          <a:p>
            <a:r>
              <a:rPr lang="en-US" altLang="zh-CN"/>
              <a:t>1. </a:t>
            </a:r>
            <a:r>
              <a:rPr lang="zh-CN"/>
              <a:t>在保持说话者身份</a:t>
            </a:r>
            <a:r>
              <a:t>，无论是通过从稀疏的2D/3D地标插值还是利用3D面部先验，</a:t>
            </a:r>
            <a:r>
              <a:rPr lang="zh-CN"/>
              <a:t>如</a:t>
            </a:r>
            <a:r>
              <a:rPr lang="en-US" altLang="zh-CN"/>
              <a:t>3DMM</a:t>
            </a:r>
            <a:r>
              <a:rPr lang="zh-CN" altLang="en-US"/>
              <a:t>都无法捕捉细粒度</a:t>
            </a:r>
            <a:r>
              <a:rPr lang="zh-CN" altLang="en-US"/>
              <a:t>特征；</a:t>
            </a:r>
            <a:endParaRPr lang="zh-CN" altLang="en-US"/>
          </a:p>
          <a:p>
            <a:endParaRPr lang="zh-CN" altLang="en-US"/>
          </a:p>
          <a:p>
            <a:r>
              <a:rPr lang="en-US" altLang="zh-CN"/>
              <a:t>2. </a:t>
            </a:r>
            <a:r>
              <a:rPr lang="zh-CN" altLang="en-US"/>
              <a:t>单镜头合成人脸说话视频本身是病态的，对于不同说话人身份，需要重新</a:t>
            </a:r>
            <a:r>
              <a:rPr lang="zh-CN" altLang="en-US"/>
              <a:t>训练。</a:t>
            </a:r>
            <a:r>
              <a:rPr lang="en-US" altLang="zh-CN">
                <a:sym typeface="+mn-ea"/>
              </a:rPr>
              <a:t> </a:t>
            </a:r>
            <a:endParaRPr lang="en-US" altLang="zh-CN"/>
          </a:p>
          <a:p>
            <a:endParaRPr lang="zh-CN" altLang="en-US"/>
          </a:p>
          <a:p>
            <a:endParaRPr lang="zh-CN" altLang="en-US"/>
          </a:p>
          <a:p>
            <a:endParaRPr lang="zh-CN" altLang="en-US"/>
          </a:p>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2023</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251835"/>
          </a:xfrm>
          <a:prstGeom prst="rect">
            <a:avLst/>
          </a:prstGeom>
          <a:noFill/>
        </p:spPr>
        <p:txBody>
          <a:bodyPr wrap="square" rtlCol="0">
            <a:noAutofit/>
          </a:bodyPr>
          <a:p>
            <a:r>
              <a:rPr lang="zh-CN" altLang="en-US" b="1"/>
              <a:t>贡献：</a:t>
            </a:r>
            <a:endParaRPr lang="zh-CN" altLang="en-US"/>
          </a:p>
          <a:p>
            <a:r>
              <a:rPr lang="en-US" altLang="zh-CN"/>
              <a:t>1. </a:t>
            </a:r>
            <a:r>
              <a:t>提出了</a:t>
            </a:r>
            <a:r>
              <a:rPr lang="en-US"/>
              <a:t>MetaPortrait</a:t>
            </a:r>
            <a:r>
              <a:t>，以</a:t>
            </a:r>
            <a:r>
              <a:rPr lang="zh-CN"/>
              <a:t>显著</a:t>
            </a:r>
            <a:r>
              <a:t>提高在野外拍摄肖像动画时的身份保存能力</a:t>
            </a:r>
            <a:r>
              <a:rPr lang="zh-CN" altLang="en-US"/>
              <a:t>；</a:t>
            </a:r>
            <a:endParaRPr lang="zh-CN" altLang="en-US"/>
          </a:p>
          <a:p>
            <a:endParaRPr lang="zh-CN" altLang="en-US"/>
          </a:p>
          <a:p>
            <a:r>
              <a:rPr lang="en-US" altLang="zh-CN"/>
              <a:t>2. </a:t>
            </a:r>
            <a:r>
              <a:rPr lang="zh-CN" altLang="en-US"/>
              <a:t>利用元学习加速个性化</a:t>
            </a:r>
            <a:r>
              <a:rPr lang="zh-CN" altLang="en-US"/>
              <a:t>训练，从而以合理的成本获得超高质量的结果；</a:t>
            </a:r>
            <a:endParaRPr lang="zh-CN" altLang="en-US"/>
          </a:p>
          <a:p>
            <a:endParaRPr lang="zh-CN" altLang="en-US"/>
          </a:p>
          <a:p>
            <a:r>
              <a:rPr lang="en-US" altLang="zh-CN"/>
              <a:t>3. </a:t>
            </a:r>
            <a:r>
              <a:rPr lang="zh-CN" altLang="en-US"/>
              <a:t>引入</a:t>
            </a:r>
            <a:r>
              <a:t>的视频超分辨率模型有效地增强了细节，而不会引入时间闪烁</a:t>
            </a:r>
            <a:r>
              <a:rPr lang="zh-CN" altLang="en-US"/>
              <a:t>。</a:t>
            </a:r>
            <a:r>
              <a:rPr lang="en-US" altLang="zh-CN">
                <a:sym typeface="+mn-ea"/>
              </a:rPr>
              <a:t> </a:t>
            </a:r>
            <a:endParaRPr lang="en-US" altLang="zh-CN"/>
          </a:p>
          <a:p>
            <a:endParaRPr lang="zh-CN" altLang="en-US"/>
          </a:p>
          <a:p>
            <a:endParaRPr lang="zh-CN" altLang="en-US"/>
          </a:p>
          <a:p>
            <a:endParaRPr lang="zh-CN" altLang="en-US"/>
          </a:p>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25806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framework</a:t>
                </a:r>
                <a:endParaRPr lang="zh-CN" altLang="en-US"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5" name="图片 4"/>
          <p:cNvPicPr>
            <a:picLocks noChangeAspect="1"/>
          </p:cNvPicPr>
          <p:nvPr/>
        </p:nvPicPr>
        <p:blipFill>
          <a:blip r:embed="rId3"/>
          <a:stretch>
            <a:fillRect/>
          </a:stretch>
        </p:blipFill>
        <p:spPr>
          <a:xfrm>
            <a:off x="971550" y="670560"/>
            <a:ext cx="6996430" cy="39433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2023</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375660"/>
          </a:xfrm>
          <a:prstGeom prst="rect">
            <a:avLst/>
          </a:prstGeom>
          <a:noFill/>
        </p:spPr>
        <p:txBody>
          <a:bodyPr wrap="square" rtlCol="0">
            <a:noAutofit/>
          </a:bodyPr>
          <a:p>
            <a:r>
              <a:rPr lang="zh-CN" altLang="en-US" b="1">
                <a:sym typeface="+mn-ea"/>
              </a:rPr>
              <a:t>Warping prediction with dense landmarks：</a:t>
            </a:r>
            <a:endParaRPr lang="zh-CN" altLang="en-US" b="1">
              <a:sym typeface="+mn-ea"/>
            </a:endParaRPr>
          </a:p>
          <a:p>
            <a:endParaRPr lang="zh-CN" altLang="en-US">
              <a:sym typeface="+mn-ea"/>
            </a:endParaRPr>
          </a:p>
          <a:p>
            <a:endParaRPr lang="zh-CN" altLang="en-US">
              <a:sym typeface="+mn-ea"/>
            </a:endParaRPr>
          </a:p>
        </p:txBody>
      </p:sp>
      <p:pic>
        <p:nvPicPr>
          <p:cNvPr id="8" name="图片 7"/>
          <p:cNvPicPr>
            <a:picLocks noChangeAspect="1"/>
          </p:cNvPicPr>
          <p:nvPr/>
        </p:nvPicPr>
        <p:blipFill>
          <a:blip r:embed="rId3"/>
          <a:stretch>
            <a:fillRect/>
          </a:stretch>
        </p:blipFill>
        <p:spPr>
          <a:xfrm>
            <a:off x="755650" y="1707515"/>
            <a:ext cx="2286000" cy="1231265"/>
          </a:xfrm>
          <a:prstGeom prst="rect">
            <a:avLst/>
          </a:prstGeom>
        </p:spPr>
      </p:pic>
      <p:sp>
        <p:nvSpPr>
          <p:cNvPr id="9" name="文本框 8"/>
          <p:cNvSpPr txBox="1"/>
          <p:nvPr/>
        </p:nvSpPr>
        <p:spPr>
          <a:xfrm>
            <a:off x="3131820" y="1347470"/>
            <a:ext cx="5338445" cy="2030095"/>
          </a:xfrm>
          <a:prstGeom prst="rect">
            <a:avLst/>
          </a:prstGeom>
          <a:noFill/>
        </p:spPr>
        <p:txBody>
          <a:bodyPr wrap="square" rtlCol="0">
            <a:spAutoFit/>
          </a:bodyPr>
          <a:p>
            <a:r>
              <a:rPr lang="zh-CN" altLang="en-US" sz="1400"/>
              <a:t>人脸密集地标预测</a:t>
            </a:r>
            <a:r>
              <a:rPr lang="zh-CN" altLang="en-US" sz="1400"/>
              <a:t>模块可生成</a:t>
            </a:r>
            <a:r>
              <a:rPr lang="en-US" altLang="zh-CN" sz="1400"/>
              <a:t>669</a:t>
            </a:r>
            <a:r>
              <a:rPr lang="zh-CN" altLang="en-US" sz="1400"/>
              <a:t>个点。然而，由于输入通道数量过多，直接将</a:t>
            </a:r>
            <a:r>
              <a:rPr lang="en-US" altLang="zh-CN" sz="1400"/>
              <a:t>669</a:t>
            </a:r>
            <a:r>
              <a:rPr lang="zh-CN" altLang="en-US" sz="1400"/>
              <a:t>个点输入流场预测</a:t>
            </a:r>
            <a:r>
              <a:rPr lang="zh-CN" altLang="en-US" sz="1400"/>
              <a:t>不太现实。因此，</a:t>
            </a:r>
            <a:r>
              <a:rPr lang="zh-CN" altLang="en-US" sz="1400"/>
              <a:t>连接相邻地标点，每个连接用不同的颜色编码，将源和驱动的地标图像与源图像一起，即xin = Concat(Is, Ildmks, Ildmkd)，用于翘曲场预测。</a:t>
            </a:r>
            <a:endParaRPr lang="zh-CN" altLang="en-US" sz="1400"/>
          </a:p>
          <a:p>
            <a:r>
              <a:rPr lang="zh-CN" altLang="en-US" sz="1400"/>
              <a:t>为了确保全局一致的预测，使用从输入中导出的潜在运动码zw增强翘曲能力，即zw = Ew(xin)，其中Ew为CNN编码器。运动码zw通过AdaIN注入流量估计网络Fw。通过对归一化特征映射的均值和方差进行调制，网络可以在运动矢量</a:t>
            </a:r>
            <a:r>
              <a:rPr lang="en-US" altLang="zh-CN" sz="1400"/>
              <a:t>zw</a:t>
            </a:r>
            <a:r>
              <a:rPr lang="zh-CN" altLang="en-US" sz="1400"/>
              <a:t>的引导下进行有效的全局相干流预测。形式上，通过w = Fw(xin, zw)得到密集流场的预测。</a:t>
            </a:r>
            <a:endParaRPr lang="zh-CN"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2023</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375660"/>
          </a:xfrm>
          <a:prstGeom prst="rect">
            <a:avLst/>
          </a:prstGeom>
          <a:noFill/>
        </p:spPr>
        <p:txBody>
          <a:bodyPr wrap="square" rtlCol="0">
            <a:noAutofit/>
          </a:bodyPr>
          <a:p>
            <a:r>
              <a:rPr lang="zh-CN" altLang="en-US" b="1">
                <a:sym typeface="+mn-ea"/>
              </a:rPr>
              <a:t>ID-preserving One-shot Base Model：</a:t>
            </a:r>
            <a:endParaRPr lang="zh-CN" altLang="en-US" b="1">
              <a:sym typeface="+mn-ea"/>
            </a:endParaRPr>
          </a:p>
          <a:p>
            <a:endParaRPr lang="zh-CN" altLang="en-US">
              <a:sym typeface="+mn-ea"/>
            </a:endParaRPr>
          </a:p>
          <a:p>
            <a:endParaRPr lang="zh-CN" altLang="en-US">
              <a:sym typeface="+mn-ea"/>
            </a:endParaRPr>
          </a:p>
        </p:txBody>
      </p:sp>
      <p:pic>
        <p:nvPicPr>
          <p:cNvPr id="5" name="图片 4"/>
          <p:cNvPicPr>
            <a:picLocks noChangeAspect="1"/>
          </p:cNvPicPr>
          <p:nvPr/>
        </p:nvPicPr>
        <p:blipFill>
          <a:blip r:embed="rId3"/>
          <a:stretch>
            <a:fillRect/>
          </a:stretch>
        </p:blipFill>
        <p:spPr>
          <a:xfrm>
            <a:off x="17145" y="1563370"/>
            <a:ext cx="3726180" cy="1217295"/>
          </a:xfrm>
          <a:prstGeom prst="rect">
            <a:avLst/>
          </a:prstGeom>
        </p:spPr>
      </p:pic>
      <p:sp>
        <p:nvSpPr>
          <p:cNvPr id="6" name="文本框 5"/>
          <p:cNvSpPr txBox="1"/>
          <p:nvPr/>
        </p:nvSpPr>
        <p:spPr>
          <a:xfrm>
            <a:off x="3668395" y="1278255"/>
            <a:ext cx="4801870" cy="3066415"/>
          </a:xfrm>
          <a:prstGeom prst="rect">
            <a:avLst/>
          </a:prstGeom>
          <a:noFill/>
        </p:spPr>
        <p:txBody>
          <a:bodyPr wrap="square" rtlCol="0">
            <a:noAutofit/>
          </a:bodyPr>
          <a:p>
            <a:r>
              <a:rPr lang="zh-CN" altLang="en-US" sz="1400"/>
              <a:t>用预测的流场直接扭曲源图像不可避免地会引入伪影，并失去细微的感知身份，因此，需要一个保持id的细化网络来产生逼真的结果。将语义同一性向量与中间扭曲结果结合起来，</a:t>
            </a:r>
            <a:r>
              <a:rPr lang="en-US" altLang="zh-CN" sz="1400"/>
              <a:t>hlin</a:t>
            </a:r>
            <a:r>
              <a:rPr lang="zh-CN" altLang="en-US" sz="1400"/>
              <a:t>是细化网络的第l层特征图，通过AdaIN将hlin与身份嵌入zid调制得到身份感知特征输出</a:t>
            </a:r>
            <a:r>
              <a:rPr lang="zh-CN" altLang="en-US" sz="1400" b="1"/>
              <a:t>hlid</a:t>
            </a:r>
            <a:r>
              <a:rPr lang="zh-CN" altLang="en-US" sz="1400"/>
              <a:t>，其中zid是使用预训练的人脸识别模型Eid提取的，同时，获得了一种运动感知特征</a:t>
            </a:r>
            <a:r>
              <a:rPr lang="en-US" altLang="zh-CN" sz="1400" b="1"/>
              <a:t>hlmotion</a:t>
            </a:r>
            <a:r>
              <a:rPr lang="zh-CN" altLang="en-US" sz="1400"/>
              <a:t>，它保持了</a:t>
            </a:r>
            <a:r>
              <a:rPr lang="zh-CN" altLang="en-US" sz="1400"/>
              <a:t>驱动视频的头部运动和表情。具体来说，hlmotion是通过特征线性调制(FiLM)获得的，</a:t>
            </a:r>
            <a:endParaRPr lang="zh-CN" altLang="en-US" sz="1400"/>
          </a:p>
          <a:p>
            <a:r>
              <a:rPr lang="en-US" altLang="zh-CN" sz="1400"/>
              <a:t>hlmotion =</a:t>
            </a:r>
            <a:endParaRPr lang="zh-CN" altLang="en-US" sz="1400"/>
          </a:p>
          <a:p>
            <a:r>
              <a:rPr lang="zh-CN" altLang="en-US" sz="1400"/>
              <a:t>结合身份感知和动作感知特征，通过基于注意的融合块自适应融合特征，</a:t>
            </a:r>
            <a:r>
              <a:rPr lang="en-US" altLang="zh-CN" sz="1400"/>
              <a:t>                      σ表示sigmoid激活函数。通过这种方式，模型学习将身份感知特征适当地注入到与身份相关的区域。根据掩码m1融合特征，可以得到第1层的输出，即</a:t>
            </a:r>
            <a:endParaRPr lang="en-US" altLang="zh-CN" sz="1400"/>
          </a:p>
          <a:p>
            <a:endParaRPr lang="zh-CN" altLang="en-US" sz="1400"/>
          </a:p>
          <a:p>
            <a:endParaRPr lang="zh-CN" altLang="en-US" sz="1400"/>
          </a:p>
        </p:txBody>
      </p:sp>
      <p:pic>
        <p:nvPicPr>
          <p:cNvPr id="8" name="图片 7"/>
          <p:cNvPicPr>
            <a:picLocks noChangeAspect="1"/>
          </p:cNvPicPr>
          <p:nvPr/>
        </p:nvPicPr>
        <p:blipFill>
          <a:blip r:embed="rId4"/>
          <a:stretch>
            <a:fillRect/>
          </a:stretch>
        </p:blipFill>
        <p:spPr>
          <a:xfrm>
            <a:off x="4643755" y="3075940"/>
            <a:ext cx="1515110" cy="182880"/>
          </a:xfrm>
          <a:prstGeom prst="rect">
            <a:avLst/>
          </a:prstGeom>
        </p:spPr>
      </p:pic>
      <p:pic>
        <p:nvPicPr>
          <p:cNvPr id="9" name="图片 8"/>
          <p:cNvPicPr>
            <a:picLocks noChangeAspect="1"/>
          </p:cNvPicPr>
          <p:nvPr/>
        </p:nvPicPr>
        <p:blipFill>
          <a:blip r:embed="rId5"/>
          <a:stretch>
            <a:fillRect/>
          </a:stretch>
        </p:blipFill>
        <p:spPr>
          <a:xfrm>
            <a:off x="4960620" y="3507740"/>
            <a:ext cx="882015" cy="158750"/>
          </a:xfrm>
          <a:prstGeom prst="rect">
            <a:avLst/>
          </a:prstGeom>
        </p:spPr>
      </p:pic>
      <p:pic>
        <p:nvPicPr>
          <p:cNvPr id="10" name="图片 9"/>
          <p:cNvPicPr>
            <a:picLocks noChangeAspect="1"/>
          </p:cNvPicPr>
          <p:nvPr/>
        </p:nvPicPr>
        <p:blipFill>
          <a:blip r:embed="rId6"/>
          <a:stretch>
            <a:fillRect/>
          </a:stretch>
        </p:blipFill>
        <p:spPr>
          <a:xfrm>
            <a:off x="3995420" y="4110990"/>
            <a:ext cx="1673860" cy="1797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experiment setting</a:t>
                </a:r>
                <a:r>
                  <a:rPr lang="en-US" altLang="zh-CN" sz="900" dirty="0">
                    <a:solidFill>
                      <a:srgbClr val="961E19"/>
                    </a:solidFill>
                    <a:latin typeface="微软雅黑" panose="020B0503020204020204" pitchFamily="34" charset="-122"/>
                    <a:ea typeface="微软雅黑" panose="020B0503020204020204" pitchFamily="34" charset="-122"/>
                  </a:rPr>
                  <a:t>s</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6" name="文本框 5"/>
          <p:cNvSpPr txBox="1"/>
          <p:nvPr/>
        </p:nvSpPr>
        <p:spPr>
          <a:xfrm>
            <a:off x="971550" y="987425"/>
            <a:ext cx="7211695" cy="3455670"/>
          </a:xfrm>
          <a:prstGeom prst="rect">
            <a:avLst/>
          </a:prstGeom>
          <a:noFill/>
        </p:spPr>
        <p:txBody>
          <a:bodyPr wrap="square" rtlCol="0">
            <a:noAutofit/>
          </a:bodyPr>
          <a:p>
            <a:r>
              <a:rPr lang="zh-CN" altLang="en-US" b="1">
                <a:sym typeface="+mn-ea"/>
              </a:rPr>
              <a:t>损失</a:t>
            </a:r>
            <a:r>
              <a:rPr lang="zh-CN" altLang="en-US" b="1">
                <a:sym typeface="+mn-ea"/>
              </a:rPr>
              <a:t>函数：</a:t>
            </a:r>
            <a:endParaRPr lang="zh-CN" altLang="en-US" b="1"/>
          </a:p>
          <a:p>
            <a:r>
              <a:rPr lang="zh-CN" altLang="en-US"/>
              <a:t>感知损失在扭曲的源图像和ground-truth驱动图像间进行计算，以实现准确的扭曲预测；</a:t>
            </a:r>
            <a:endParaRPr lang="zh-CN" altLang="en-US"/>
          </a:p>
          <a:p>
            <a:r>
              <a:rPr lang="zh-CN" altLang="en-US"/>
              <a:t>还使用人脸识别模型Eid提取特征，并对输出图像的ID向量之间的不相似性进行惩罚：</a:t>
            </a:r>
            <a:endParaRPr lang="zh-CN" altLang="en-US"/>
          </a:p>
          <a:p>
            <a:r>
              <a:rPr lang="zh-CN" altLang="en-US"/>
              <a:t>采用多尺度贴片鉴别器Ladv来增强输出的真实感。为了进一步提高硬眼和硬口区域的生成质量，我们在这些部位增加了额外的L1重构损失，即Leye, Lmouth；</a:t>
            </a:r>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3"/>
          <a:stretch>
            <a:fillRect/>
          </a:stretch>
        </p:blipFill>
        <p:spPr>
          <a:xfrm>
            <a:off x="2699385" y="2139315"/>
            <a:ext cx="2259965" cy="226060"/>
          </a:xfrm>
          <a:prstGeom prst="rect">
            <a:avLst/>
          </a:prstGeom>
        </p:spPr>
      </p:pic>
      <p:pic>
        <p:nvPicPr>
          <p:cNvPr id="7" name="图片 6"/>
          <p:cNvPicPr>
            <a:picLocks noChangeAspect="1"/>
          </p:cNvPicPr>
          <p:nvPr/>
        </p:nvPicPr>
        <p:blipFill>
          <a:blip r:embed="rId4"/>
          <a:stretch>
            <a:fillRect/>
          </a:stretch>
        </p:blipFill>
        <p:spPr>
          <a:xfrm>
            <a:off x="2420620" y="3363595"/>
            <a:ext cx="4314190" cy="3098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2023</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375660"/>
          </a:xfrm>
          <a:prstGeom prst="rect">
            <a:avLst/>
          </a:prstGeom>
          <a:noFill/>
        </p:spPr>
        <p:txBody>
          <a:bodyPr wrap="square" rtlCol="0">
            <a:noAutofit/>
          </a:bodyPr>
          <a:p>
            <a:r>
              <a:rPr lang="zh-CN" altLang="en-US" b="1">
                <a:sym typeface="+mn-ea"/>
              </a:rPr>
              <a:t>Meta-learning based Faster Personalization：</a:t>
            </a:r>
            <a:endParaRPr lang="zh-CN" altLang="en-US" b="1">
              <a:sym typeface="+mn-ea"/>
            </a:endParaRPr>
          </a:p>
          <a:p>
            <a:endParaRPr lang="zh-CN" altLang="en-US">
              <a:sym typeface="+mn-ea"/>
            </a:endParaRPr>
          </a:p>
          <a:p>
            <a:endParaRPr lang="zh-CN" altLang="en-US">
              <a:sym typeface="+mn-ea"/>
            </a:endParaRPr>
          </a:p>
        </p:txBody>
      </p:sp>
      <p:sp>
        <p:nvSpPr>
          <p:cNvPr id="6" name="文本框 5"/>
          <p:cNvSpPr txBox="1"/>
          <p:nvPr/>
        </p:nvSpPr>
        <p:spPr>
          <a:xfrm>
            <a:off x="3563620" y="1273810"/>
            <a:ext cx="4801870" cy="3066415"/>
          </a:xfrm>
          <a:prstGeom prst="rect">
            <a:avLst/>
          </a:prstGeom>
          <a:noFill/>
        </p:spPr>
        <p:txBody>
          <a:bodyPr wrap="square" rtlCol="0">
            <a:noAutofit/>
          </a:bodyPr>
          <a:p>
            <a:r>
              <a:rPr sz="1400"/>
              <a:t>给定一个人j，个性化自适应从预训练的模型权值φ开始，以最小化对个人图像</a:t>
            </a:r>
            <a:r>
              <a:rPr lang="en-US" sz="1400"/>
              <a:t>Xj</a:t>
            </a:r>
            <a:r>
              <a:rPr sz="1400"/>
              <a:t>的误差达到最优的个人模型权值φj为目标</a:t>
            </a:r>
            <a:endParaRPr sz="1400"/>
          </a:p>
          <a:p>
            <a:r>
              <a:rPr lang="zh-CN" altLang="en-US" sz="1400"/>
              <a:t>通常从初始值φ到接近φ</a:t>
            </a:r>
            <a:r>
              <a:rPr lang="en-US" altLang="zh-CN" sz="1400"/>
              <a:t>j</a:t>
            </a:r>
            <a:r>
              <a:rPr lang="zh-CN" altLang="en-US" sz="1400"/>
              <a:t>，执行K步随机梯度下降(SGD)，因此权值更新过程可表示为:</a:t>
            </a:r>
            <a:endParaRPr lang="zh-CN" altLang="en-US" sz="1400"/>
          </a:p>
          <a:p>
            <a:r>
              <a:rPr lang="zh-CN" altLang="en-US" sz="1400"/>
              <a:t>目标是找到一个最优初始化φK，它可以在SGD更新K步后接近任何个人模型，即使K很小，即:</a:t>
            </a:r>
            <a:endParaRPr lang="zh-CN" altLang="en-US" sz="1400"/>
          </a:p>
        </p:txBody>
      </p:sp>
      <p:pic>
        <p:nvPicPr>
          <p:cNvPr id="11" name="图片 10"/>
          <p:cNvPicPr>
            <a:picLocks noChangeAspect="1"/>
          </p:cNvPicPr>
          <p:nvPr/>
        </p:nvPicPr>
        <p:blipFill>
          <a:blip r:embed="rId3"/>
          <a:stretch>
            <a:fillRect/>
          </a:stretch>
        </p:blipFill>
        <p:spPr>
          <a:xfrm>
            <a:off x="683260" y="1347470"/>
            <a:ext cx="2787650" cy="2290445"/>
          </a:xfrm>
          <a:prstGeom prst="rect">
            <a:avLst/>
          </a:prstGeom>
        </p:spPr>
      </p:pic>
      <p:pic>
        <p:nvPicPr>
          <p:cNvPr id="12" name="图片 11"/>
          <p:cNvPicPr>
            <a:picLocks noChangeAspect="1"/>
          </p:cNvPicPr>
          <p:nvPr/>
        </p:nvPicPr>
        <p:blipFill>
          <a:blip r:embed="rId4"/>
          <a:stretch>
            <a:fillRect/>
          </a:stretch>
        </p:blipFill>
        <p:spPr>
          <a:xfrm>
            <a:off x="3851910" y="1707515"/>
            <a:ext cx="1200785" cy="278130"/>
          </a:xfrm>
          <a:prstGeom prst="rect">
            <a:avLst/>
          </a:prstGeom>
        </p:spPr>
      </p:pic>
      <p:pic>
        <p:nvPicPr>
          <p:cNvPr id="13" name="图片 12"/>
          <p:cNvPicPr>
            <a:picLocks noChangeAspect="1"/>
          </p:cNvPicPr>
          <p:nvPr/>
        </p:nvPicPr>
        <p:blipFill>
          <a:blip r:embed="rId5"/>
          <a:stretch>
            <a:fillRect/>
          </a:stretch>
        </p:blipFill>
        <p:spPr>
          <a:xfrm>
            <a:off x="5723890" y="2211705"/>
            <a:ext cx="953135" cy="172085"/>
          </a:xfrm>
          <a:prstGeom prst="rect">
            <a:avLst/>
          </a:prstGeom>
        </p:spPr>
      </p:pic>
      <p:pic>
        <p:nvPicPr>
          <p:cNvPr id="14" name="图片 13"/>
          <p:cNvPicPr>
            <a:picLocks noChangeAspect="1"/>
          </p:cNvPicPr>
          <p:nvPr/>
        </p:nvPicPr>
        <p:blipFill>
          <a:blip r:embed="rId6"/>
          <a:stretch>
            <a:fillRect/>
          </a:stretch>
        </p:blipFill>
        <p:spPr>
          <a:xfrm>
            <a:off x="6372225" y="2613025"/>
            <a:ext cx="1134745" cy="332740"/>
          </a:xfrm>
          <a:prstGeom prst="rect">
            <a:avLst/>
          </a:prstGeom>
        </p:spPr>
      </p:pic>
      <p:pic>
        <p:nvPicPr>
          <p:cNvPr id="15" name="图片 14"/>
          <p:cNvPicPr>
            <a:picLocks noChangeAspect="1"/>
          </p:cNvPicPr>
          <p:nvPr/>
        </p:nvPicPr>
        <p:blipFill>
          <a:blip r:embed="rId7"/>
          <a:stretch>
            <a:fillRect/>
          </a:stretch>
        </p:blipFill>
        <p:spPr>
          <a:xfrm>
            <a:off x="4384675" y="2945765"/>
            <a:ext cx="2717800" cy="18675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2023</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375660"/>
          </a:xfrm>
          <a:prstGeom prst="rect">
            <a:avLst/>
          </a:prstGeom>
          <a:noFill/>
        </p:spPr>
        <p:txBody>
          <a:bodyPr wrap="square" rtlCol="0">
            <a:noAutofit/>
          </a:bodyPr>
          <a:p>
            <a:r>
              <a:rPr lang="zh-CN" altLang="en-US" b="1">
                <a:sym typeface="+mn-ea"/>
              </a:rPr>
              <a:t>Temporal-consistent Super-resolution Network：</a:t>
            </a:r>
            <a:endParaRPr lang="zh-CN" altLang="en-US" b="1">
              <a:sym typeface="+mn-ea"/>
            </a:endParaRPr>
          </a:p>
          <a:p>
            <a:r>
              <a:rPr lang="zh-CN" altLang="en-US" sz="1400">
                <a:sym typeface="+mn-ea"/>
              </a:rPr>
              <a:t>为了进一步提高生成分辨率和提高输出的高保真细节，需要一个视频超分辨率网络作为生成框架的最后阶段，以往的说话头合成工作将单帧超分辨率作为最后阶段，忽略了时间一致性和稳定性的质量，StyleGAN包含丰富的人脸先验，可以显著增强高频细节。此外，StyleGAN中解纠缠的W空间在操作过程中提供了理想的时间一致性。因此，利用预训练StyleGAN和3D卷积，后者带来了时空域的质量增强。输入t个视频帧的串联序列，在时间维度上用反射填充的三维卷积组成U-Net。为了确保预训练的每帧质量，同时提高时间一致性，我们使用预训练的2D人脸恢复网络初始化U-Net中的3D卷积权值。</a:t>
            </a:r>
            <a:endParaRPr lang="zh-CN" altLang="en-US" sz="1400">
              <a:sym typeface="+mn-ea"/>
            </a:endParaRPr>
          </a:p>
          <a:p>
            <a:r>
              <a:rPr lang="zh-CN" altLang="en-US" sz="1400">
                <a:sym typeface="+mn-ea"/>
              </a:rPr>
              <a:t>这些来自UNet解码器的时空增强特征通过FiLM进一步调制预训练的StyleGAN特征。</a:t>
            </a:r>
            <a:endParaRPr lang="zh-CN" altLang="en-US" sz="1400">
              <a:sym typeface="+mn-ea"/>
            </a:endParaRPr>
          </a:p>
          <a:p>
            <a:endParaRPr lang="zh-CN" altLang="en-US" sz="1400">
              <a:sym typeface="+mn-ea"/>
            </a:endParaRPr>
          </a:p>
        </p:txBody>
      </p:sp>
      <p:pic>
        <p:nvPicPr>
          <p:cNvPr id="5" name="图片 4"/>
          <p:cNvPicPr>
            <a:picLocks noChangeAspect="1"/>
          </p:cNvPicPr>
          <p:nvPr/>
        </p:nvPicPr>
        <p:blipFill>
          <a:blip r:embed="rId3"/>
          <a:stretch>
            <a:fillRect/>
          </a:stretch>
        </p:blipFill>
        <p:spPr>
          <a:xfrm>
            <a:off x="3131820" y="3075940"/>
            <a:ext cx="2912110" cy="2305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experiment setting</a:t>
                </a:r>
                <a:r>
                  <a:rPr lang="en-US" altLang="zh-CN" sz="900" dirty="0">
                    <a:solidFill>
                      <a:srgbClr val="961E19"/>
                    </a:solidFill>
                    <a:latin typeface="微软雅黑" panose="020B0503020204020204" pitchFamily="34" charset="-122"/>
                    <a:ea typeface="微软雅黑" panose="020B0503020204020204" pitchFamily="34" charset="-122"/>
                  </a:rPr>
                  <a:t>s</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6" name="文本框 5"/>
          <p:cNvSpPr txBox="1"/>
          <p:nvPr/>
        </p:nvSpPr>
        <p:spPr>
          <a:xfrm>
            <a:off x="971550" y="987425"/>
            <a:ext cx="7211695" cy="3103245"/>
          </a:xfrm>
          <a:prstGeom prst="rect">
            <a:avLst/>
          </a:prstGeom>
          <a:noFill/>
        </p:spPr>
        <p:txBody>
          <a:bodyPr wrap="square" rtlCol="0">
            <a:noAutofit/>
          </a:bodyPr>
          <a:p>
            <a:r>
              <a:rPr lang="zh-CN" altLang="en-US" b="1">
                <a:sym typeface="+mn-ea"/>
              </a:rPr>
              <a:t>数据集：</a:t>
            </a:r>
            <a:endParaRPr lang="zh-CN" altLang="en-US" b="1"/>
          </a:p>
          <a:p>
            <a:r>
              <a:rPr lang="zh-CN">
                <a:sym typeface="+mn-ea"/>
              </a:rPr>
              <a:t>训练数据集：Voxceleb2（训练变形和细化网络）、HDTF数据集（训练元学习的快速个性化</a:t>
            </a:r>
            <a:r>
              <a:rPr lang="zh-CN">
                <a:sym typeface="+mn-ea"/>
              </a:rPr>
              <a:t>和时间超分辨率模块）</a:t>
            </a:r>
            <a:endParaRPr lang="zh-CN">
              <a:sym typeface="+mn-ea"/>
            </a:endParaRPr>
          </a:p>
          <a:p>
            <a:r>
              <a:rPr lang="zh-CN">
                <a:sym typeface="+mn-ea"/>
              </a:rPr>
              <a:t>评估数据集：</a:t>
            </a:r>
            <a:r>
              <a:rPr lang="zh-CN">
                <a:sym typeface="+mn-ea"/>
              </a:rPr>
              <a:t>Voxceleb2</a:t>
            </a:r>
            <a:r>
              <a:rPr lang="zh-CN">
                <a:sym typeface="+mn-ea"/>
              </a:rPr>
              <a:t>随机选择500个视频、</a:t>
            </a:r>
            <a:r>
              <a:rPr lang="en-US" altLang="zh-CN">
                <a:sym typeface="+mn-ea"/>
              </a:rPr>
              <a:t>HDTF</a:t>
            </a:r>
            <a:endParaRPr lang="zh-CN">
              <a:sym typeface="+mn-ea"/>
            </a:endParaRPr>
          </a:p>
          <a:p>
            <a:endParaRPr lang="zh-CN">
              <a:sym typeface="+mn-ea"/>
            </a:endParaRPr>
          </a:p>
          <a:p>
            <a:r>
              <a:rPr lang="zh-CN" b="1">
                <a:sym typeface="+mn-ea"/>
              </a:rPr>
              <a:t>评估指标：</a:t>
            </a:r>
            <a:endParaRPr lang="zh-CN" b="1">
              <a:sym typeface="+mn-ea"/>
            </a:endParaRPr>
          </a:p>
          <a:p>
            <a:r>
              <a:rPr lang="zh-CN">
                <a:sym typeface="+mn-ea"/>
              </a:rPr>
              <a:t>重建保真度：</a:t>
            </a:r>
            <a:r>
              <a:rPr lang="en-US" altLang="zh-CN">
                <a:sym typeface="+mn-ea"/>
              </a:rPr>
              <a:t>FID</a:t>
            </a:r>
            <a:r>
              <a:rPr lang="zh-CN" altLang="en-US">
                <a:sym typeface="+mn-ea"/>
              </a:rPr>
              <a:t>、</a:t>
            </a:r>
            <a:r>
              <a:rPr lang="en-US" altLang="zh-CN">
                <a:sym typeface="+mn-ea"/>
              </a:rPr>
              <a:t>LPIPS</a:t>
            </a:r>
            <a:r>
              <a:rPr lang="zh-CN" altLang="en-US">
                <a:sym typeface="+mn-ea"/>
              </a:rPr>
              <a:t>、</a:t>
            </a:r>
            <a:r>
              <a:rPr lang="en-US" altLang="zh-CN">
                <a:sym typeface="+mn-ea"/>
              </a:rPr>
              <a:t>ID </a:t>
            </a:r>
            <a:r>
              <a:rPr lang="en-US" altLang="zh-CN">
                <a:sym typeface="+mn-ea"/>
              </a:rPr>
              <a:t>loss</a:t>
            </a:r>
            <a:endParaRPr lang="en-US" altLang="zh-CN">
              <a:sym typeface="+mn-ea"/>
            </a:endParaRPr>
          </a:p>
          <a:p>
            <a:r>
              <a:rPr lang="zh-CN">
                <a:sym typeface="+mn-ea"/>
              </a:rPr>
              <a:t>运动传递质量：平均表情距离(AED)、平均姿态距离(APD)</a:t>
            </a:r>
            <a:endParaRPr lang="zh-CN">
              <a:sym typeface="+mn-ea"/>
            </a:endParaRPr>
          </a:p>
          <a:p>
            <a:r>
              <a:rPr lang="zh-CN" altLang="en-US"/>
              <a:t>元学习的快速个性化：在每种微调方法的不同个性化阶段演示了LPIPS</a:t>
            </a:r>
            <a:endParaRPr lang="zh-CN" altLang="en-US"/>
          </a:p>
          <a:p>
            <a:r>
              <a:rPr lang="zh-CN" altLang="en-US"/>
              <a:t>时间一致性：翘曲误差Ewarp</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2024</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5035"/>
            <a:ext cx="7195185" cy="3251835"/>
          </a:xfrm>
          <a:prstGeom prst="rect">
            <a:avLst/>
          </a:prstGeom>
          <a:noFill/>
        </p:spPr>
        <p:txBody>
          <a:bodyPr wrap="square" rtlCol="0">
            <a:noAutofit/>
          </a:bodyPr>
          <a:p>
            <a:r>
              <a:rPr lang="zh-CN" altLang="en-US" b="1"/>
              <a:t>贡献：</a:t>
            </a:r>
            <a:endParaRPr lang="zh-CN" altLang="en-US" b="1"/>
          </a:p>
          <a:p>
            <a:r>
              <a:rPr lang="en-US" altLang="zh-CN"/>
              <a:t>1. </a:t>
            </a:r>
            <a:r>
              <a:rPr lang="zh-CN" altLang="en-US"/>
              <a:t>提出了EMOPortraits模型，用于</a:t>
            </a:r>
            <a:r>
              <a:rPr lang="zh-CN" altLang="en-US"/>
              <a:t>少样本学习，该模型能够传递强烈的面部表情，在交叉</a:t>
            </a:r>
            <a:r>
              <a:rPr lang="zh-CN" altLang="en-US"/>
              <a:t>驱动合成中显示出最先进的结果；</a:t>
            </a:r>
            <a:endParaRPr lang="zh-CN" altLang="en-US"/>
          </a:p>
          <a:p>
            <a:endParaRPr lang="zh-CN" altLang="en-US"/>
          </a:p>
          <a:p>
            <a:r>
              <a:rPr lang="en-US" altLang="zh-CN"/>
              <a:t>2.  集成了语音驱动模式，展示了语音驱动动画的前沿结果。它可以有效地与视觉信号一起工作，也可以独立工作，还可以产生逼真的头部旋转和眨眼</a:t>
            </a:r>
            <a:r>
              <a:rPr lang="zh-CN" altLang="en-US"/>
              <a:t>；</a:t>
            </a:r>
            <a:endParaRPr lang="zh-CN" altLang="en-US"/>
          </a:p>
          <a:p>
            <a:endParaRPr lang="en-US" altLang="zh-CN"/>
          </a:p>
          <a:p>
            <a:r>
              <a:rPr lang="en-US"/>
              <a:t>3. </a:t>
            </a:r>
            <a:r>
              <a:t>提出了一个独特的多视图数据集</a:t>
            </a:r>
            <a:r>
              <a:rPr lang="en-US"/>
              <a:t>FEED</a:t>
            </a:r>
            <a:r>
              <a:t>，涵盖了广泛的极端面部表情，填补了现有数据集中缺乏此类数据的空白。</a:t>
            </a:r>
          </a:p>
          <a:p>
            <a:endParaRPr lang="zh-CN" altLang="en-US"/>
          </a:p>
          <a:p>
            <a:endParaRPr lang="zh-CN" altLang="en-US"/>
          </a:p>
          <a:p>
            <a:endParaRPr lang="en-US" altLang="zh-CN"/>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quantitative evaluation</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nvPicPr>
        <p:blipFill>
          <a:blip r:embed="rId3"/>
          <a:stretch>
            <a:fillRect/>
          </a:stretch>
        </p:blipFill>
        <p:spPr>
          <a:xfrm>
            <a:off x="1259205" y="1491615"/>
            <a:ext cx="6431280" cy="1981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qua</a:t>
                </a:r>
                <a:r>
                  <a:rPr lang="en-US" altLang="zh-CN" sz="900" dirty="0">
                    <a:solidFill>
                      <a:srgbClr val="961E19"/>
                    </a:solidFill>
                    <a:latin typeface="微软雅黑" panose="020B0503020204020204" pitchFamily="34" charset="-122"/>
                    <a:ea typeface="微软雅黑" panose="020B0503020204020204" pitchFamily="34" charset="-122"/>
                    <a:sym typeface="+mn-ea"/>
                  </a:rPr>
                  <a:t>litative</a:t>
                </a:r>
                <a:r>
                  <a:rPr lang="en-US" altLang="zh-CN" sz="900" dirty="0">
                    <a:solidFill>
                      <a:srgbClr val="961E19"/>
                    </a:solidFill>
                    <a:latin typeface="微软雅黑" panose="020B0503020204020204" pitchFamily="34" charset="-122"/>
                    <a:ea typeface="微软雅黑" panose="020B0503020204020204" pitchFamily="34" charset="-122"/>
                  </a:rPr>
                  <a:t> experiment </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5" name="图片 4"/>
          <p:cNvPicPr>
            <a:picLocks noChangeAspect="1"/>
          </p:cNvPicPr>
          <p:nvPr/>
        </p:nvPicPr>
        <p:blipFill>
          <a:blip r:embed="rId3"/>
          <a:stretch>
            <a:fillRect/>
          </a:stretch>
        </p:blipFill>
        <p:spPr>
          <a:xfrm>
            <a:off x="1155065" y="987425"/>
            <a:ext cx="6920865" cy="33464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qua</a:t>
                </a:r>
                <a:r>
                  <a:rPr lang="en-US" altLang="zh-CN" sz="900" dirty="0">
                    <a:solidFill>
                      <a:srgbClr val="961E19"/>
                    </a:solidFill>
                    <a:latin typeface="微软雅黑" panose="020B0503020204020204" pitchFamily="34" charset="-122"/>
                    <a:ea typeface="微软雅黑" panose="020B0503020204020204" pitchFamily="34" charset="-122"/>
                    <a:sym typeface="+mn-ea"/>
                  </a:rPr>
                  <a:t>litative</a:t>
                </a:r>
                <a:r>
                  <a:rPr lang="en-US" altLang="zh-CN" sz="900" dirty="0">
                    <a:solidFill>
                      <a:srgbClr val="961E19"/>
                    </a:solidFill>
                    <a:latin typeface="微软雅黑" panose="020B0503020204020204" pitchFamily="34" charset="-122"/>
                    <a:ea typeface="微软雅黑" panose="020B0503020204020204" pitchFamily="34" charset="-122"/>
                  </a:rPr>
                  <a:t> experiment </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nvPicPr>
        <p:blipFill>
          <a:blip r:embed="rId3"/>
          <a:stretch>
            <a:fillRect/>
          </a:stretch>
        </p:blipFill>
        <p:spPr>
          <a:xfrm>
            <a:off x="1006475" y="915670"/>
            <a:ext cx="7130415" cy="33458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qua</a:t>
                </a:r>
                <a:r>
                  <a:rPr lang="en-US" altLang="zh-CN" sz="900" dirty="0">
                    <a:solidFill>
                      <a:srgbClr val="961E19"/>
                    </a:solidFill>
                    <a:latin typeface="微软雅黑" panose="020B0503020204020204" pitchFamily="34" charset="-122"/>
                    <a:ea typeface="微软雅黑" panose="020B0503020204020204" pitchFamily="34" charset="-122"/>
                    <a:sym typeface="+mn-ea"/>
                  </a:rPr>
                  <a:t>litative</a:t>
                </a:r>
                <a:r>
                  <a:rPr lang="en-US" altLang="zh-CN" sz="900" dirty="0">
                    <a:solidFill>
                      <a:srgbClr val="961E19"/>
                    </a:solidFill>
                    <a:latin typeface="微软雅黑" panose="020B0503020204020204" pitchFamily="34" charset="-122"/>
                    <a:ea typeface="微软雅黑" panose="020B0503020204020204" pitchFamily="34" charset="-122"/>
                  </a:rPr>
                  <a:t> experiment </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nvPicPr>
        <p:blipFill>
          <a:blip r:embed="rId3"/>
          <a:stretch>
            <a:fillRect/>
          </a:stretch>
        </p:blipFill>
        <p:spPr>
          <a:xfrm>
            <a:off x="1043305" y="915670"/>
            <a:ext cx="6965950" cy="35159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MetaPortrait</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1738630"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ab</a:t>
                </a:r>
                <a:r>
                  <a:rPr lang="en-US" altLang="zh-CN" sz="900" dirty="0">
                    <a:solidFill>
                      <a:srgbClr val="961E19"/>
                    </a:solidFill>
                    <a:latin typeface="微软雅黑" panose="020B0503020204020204" pitchFamily="34" charset="-122"/>
                    <a:ea typeface="微软雅黑" panose="020B0503020204020204" pitchFamily="34" charset="-122"/>
                  </a:rPr>
                  <a:t>lation study</a:t>
                </a:r>
                <a:endParaRPr lang="en-US" altLang="zh-CN"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nvPicPr>
        <p:blipFill>
          <a:blip r:embed="rId3"/>
          <a:stretch>
            <a:fillRect/>
          </a:stretch>
        </p:blipFill>
        <p:spPr>
          <a:xfrm>
            <a:off x="2123440" y="1647825"/>
            <a:ext cx="4641850" cy="17386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3478"/>
            <a:ext cx="9144000" cy="410445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20538"/>
            <a:ext cx="9144000" cy="4104456"/>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39754" y="1544638"/>
            <a:ext cx="6048672" cy="746358"/>
          </a:xfrm>
          <a:prstGeom prst="rect">
            <a:avLst/>
          </a:prstGeom>
        </p:spPr>
        <p:txBody>
          <a:bodyPr wrap="square" lIns="68580" tIns="34290" rIns="68580" bIns="3429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非常感谢您的阅览</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532889" y="2400295"/>
            <a:ext cx="4623287" cy="315471"/>
          </a:xfrm>
          <a:prstGeom prst="rect">
            <a:avLst/>
          </a:prstGeom>
        </p:spPr>
        <p:txBody>
          <a:bodyPr wrap="square" lIns="68580" tIns="34290" rIns="68580" bIns="3429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Thank you very much for your reading.</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KSO_Shape"/>
          <p:cNvSpPr>
            <a:spLocks noChangeArrowheads="1"/>
          </p:cNvSpPr>
          <p:nvPr/>
        </p:nvSpPr>
        <p:spPr bwMode="auto">
          <a:xfrm>
            <a:off x="6026935" y="-197200"/>
            <a:ext cx="3375761" cy="2304532"/>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26000"/>
            </a:schemeClr>
          </a:solidFill>
          <a:ln>
            <a:noFill/>
          </a:ln>
        </p:spPr>
        <p:txBody>
          <a:bodyPr anchor="ctr" anchorCtr="1"/>
          <a:lstStyle/>
          <a:p>
            <a:endParaRPr lang="zh-CN" altLang="en-US"/>
          </a:p>
        </p:txBody>
      </p:sp>
      <p:cxnSp>
        <p:nvCxnSpPr>
          <p:cNvPr id="8" name="直接连接符 7"/>
          <p:cNvCxnSpPr/>
          <p:nvPr/>
        </p:nvCxnSpPr>
        <p:spPr>
          <a:xfrm>
            <a:off x="1331640" y="2283718"/>
            <a:ext cx="43924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a:t>
                </a:r>
                <a:r>
                  <a:rPr lang="en-US" altLang="zh-CN" sz="1200" dirty="0">
                    <a:solidFill>
                      <a:srgbClr val="961E19"/>
                    </a:solidFill>
                    <a:latin typeface="微软雅黑" panose="020B0503020204020204" pitchFamily="34" charset="-122"/>
                    <a:ea typeface="微软雅黑" panose="020B0503020204020204" pitchFamily="34" charset="-122"/>
                    <a:sym typeface="+mn-ea"/>
                  </a:rPr>
                  <a:t>egaPortraits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12661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framework</a:t>
                </a:r>
                <a:endParaRPr lang="zh-CN" altLang="en-US"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5" name="图片 4"/>
          <p:cNvPicPr>
            <a:picLocks noChangeAspect="1"/>
          </p:cNvPicPr>
          <p:nvPr/>
        </p:nvPicPr>
        <p:blipFill>
          <a:blip r:embed="rId3"/>
          <a:stretch>
            <a:fillRect/>
          </a:stretch>
        </p:blipFill>
        <p:spPr>
          <a:xfrm>
            <a:off x="1320800" y="948690"/>
            <a:ext cx="6113780" cy="32981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M</a:t>
                </a:r>
                <a:r>
                  <a:rPr lang="en-US" altLang="zh-CN" sz="1200" dirty="0">
                    <a:solidFill>
                      <a:srgbClr val="961E19"/>
                    </a:solidFill>
                    <a:latin typeface="微软雅黑" panose="020B0503020204020204" pitchFamily="34" charset="-122"/>
                    <a:ea typeface="微软雅黑" panose="020B0503020204020204" pitchFamily="34" charset="-122"/>
                    <a:sym typeface="+mn-ea"/>
                  </a:rPr>
                  <a:t>egaPortraits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12661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framework</a:t>
                </a:r>
                <a:endParaRPr lang="zh-CN" altLang="en-US"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nvPicPr>
        <p:blipFill>
          <a:blip r:embed="rId3"/>
          <a:stretch>
            <a:fillRect/>
          </a:stretch>
        </p:blipFill>
        <p:spPr>
          <a:xfrm>
            <a:off x="791210" y="915035"/>
            <a:ext cx="7489825" cy="3710940"/>
          </a:xfrm>
          <a:prstGeom prst="rect">
            <a:avLst/>
          </a:prstGeom>
        </p:spPr>
      </p:pic>
      <p:sp>
        <p:nvSpPr>
          <p:cNvPr id="7" name="文本框 6"/>
          <p:cNvSpPr txBox="1"/>
          <p:nvPr/>
        </p:nvSpPr>
        <p:spPr>
          <a:xfrm>
            <a:off x="683895" y="1203325"/>
            <a:ext cx="944880" cy="245110"/>
          </a:xfrm>
          <a:prstGeom prst="rect">
            <a:avLst/>
          </a:prstGeom>
          <a:noFill/>
        </p:spPr>
        <p:txBody>
          <a:bodyPr wrap="square" rtlCol="0">
            <a:spAutoFit/>
          </a:bodyPr>
          <a:p>
            <a:r>
              <a:rPr lang="zh-CN" altLang="en-US" sz="1000"/>
              <a:t>[1, 3, 256, 256]</a:t>
            </a:r>
            <a:endParaRPr lang="zh-CN" altLang="en-US" sz="1000"/>
          </a:p>
        </p:txBody>
      </p:sp>
      <p:sp>
        <p:nvSpPr>
          <p:cNvPr id="8" name="文本框 7"/>
          <p:cNvSpPr txBox="1"/>
          <p:nvPr/>
        </p:nvSpPr>
        <p:spPr>
          <a:xfrm>
            <a:off x="452755" y="4011930"/>
            <a:ext cx="1108075" cy="245110"/>
          </a:xfrm>
          <a:prstGeom prst="rect">
            <a:avLst/>
          </a:prstGeom>
          <a:noFill/>
        </p:spPr>
        <p:txBody>
          <a:bodyPr wrap="square" rtlCol="0">
            <a:spAutoFit/>
          </a:bodyPr>
          <a:p>
            <a:r>
              <a:rPr lang="zh-CN" altLang="en-US" sz="1000"/>
              <a:t>[1, 96, 16, 32, 32]</a:t>
            </a:r>
            <a:endParaRPr lang="zh-CN" altLang="en-US" sz="1000"/>
          </a:p>
        </p:txBody>
      </p:sp>
      <p:sp>
        <p:nvSpPr>
          <p:cNvPr id="9" name="文本框 8"/>
          <p:cNvSpPr txBox="1"/>
          <p:nvPr/>
        </p:nvSpPr>
        <p:spPr>
          <a:xfrm>
            <a:off x="4860290" y="699135"/>
            <a:ext cx="944880" cy="245110"/>
          </a:xfrm>
          <a:prstGeom prst="rect">
            <a:avLst/>
          </a:prstGeom>
          <a:noFill/>
        </p:spPr>
        <p:txBody>
          <a:bodyPr wrap="square" rtlCol="0">
            <a:spAutoFit/>
          </a:bodyPr>
          <a:p>
            <a:r>
              <a:rPr lang="zh-CN" altLang="en-US" sz="1000"/>
              <a:t>[B,</a:t>
            </a:r>
            <a:r>
              <a:rPr lang="en-US" altLang="zh-CN" sz="1000"/>
              <a:t> </a:t>
            </a:r>
            <a:r>
              <a:rPr lang="zh-CN" altLang="en-US" sz="1000"/>
              <a:t>C,</a:t>
            </a:r>
            <a:r>
              <a:rPr lang="en-US" altLang="zh-CN" sz="1000"/>
              <a:t> </a:t>
            </a:r>
            <a:r>
              <a:rPr lang="zh-CN" altLang="en-US" sz="1000"/>
              <a:t>D,</a:t>
            </a:r>
            <a:r>
              <a:rPr lang="en-US" altLang="zh-CN" sz="1000"/>
              <a:t> </a:t>
            </a:r>
            <a:r>
              <a:rPr lang="zh-CN" altLang="en-US" sz="1000"/>
              <a:t>H,</a:t>
            </a:r>
            <a:r>
              <a:rPr lang="en-US" altLang="zh-CN" sz="1000"/>
              <a:t> </a:t>
            </a:r>
            <a:r>
              <a:rPr lang="zh-CN" altLang="en-US" sz="1000"/>
              <a:t>W]</a:t>
            </a:r>
            <a:endParaRPr lang="zh-CN" altLang="en-US" sz="1000"/>
          </a:p>
        </p:txBody>
      </p:sp>
      <p:sp>
        <p:nvSpPr>
          <p:cNvPr id="10" name="文本框 9"/>
          <p:cNvSpPr txBox="1"/>
          <p:nvPr/>
        </p:nvSpPr>
        <p:spPr>
          <a:xfrm>
            <a:off x="5436235" y="4083685"/>
            <a:ext cx="1101090" cy="245110"/>
          </a:xfrm>
          <a:prstGeom prst="rect">
            <a:avLst/>
          </a:prstGeom>
          <a:noFill/>
        </p:spPr>
        <p:txBody>
          <a:bodyPr wrap="square" rtlCol="0">
            <a:spAutoFit/>
          </a:bodyPr>
          <a:p>
            <a:r>
              <a:rPr lang="zh-CN" altLang="en-US" sz="1000"/>
              <a:t>[B,</a:t>
            </a:r>
            <a:r>
              <a:rPr lang="en-US" altLang="zh-CN" sz="1000"/>
              <a:t> 96</a:t>
            </a:r>
            <a:r>
              <a:rPr lang="zh-CN" altLang="en-US" sz="1000"/>
              <a:t>,</a:t>
            </a:r>
            <a:r>
              <a:rPr lang="en-US" altLang="zh-CN" sz="1000"/>
              <a:t> </a:t>
            </a:r>
            <a:r>
              <a:rPr lang="zh-CN" altLang="en-US" sz="1000"/>
              <a:t>D</a:t>
            </a:r>
            <a:r>
              <a:rPr lang="en-US" altLang="zh-CN" sz="1000"/>
              <a:t>’</a:t>
            </a:r>
            <a:r>
              <a:rPr lang="zh-CN" altLang="en-US" sz="1000"/>
              <a:t>,</a:t>
            </a:r>
            <a:r>
              <a:rPr lang="en-US" altLang="zh-CN" sz="1000"/>
              <a:t> </a:t>
            </a:r>
            <a:r>
              <a:rPr lang="zh-CN" altLang="en-US" sz="1000"/>
              <a:t>H</a:t>
            </a:r>
            <a:r>
              <a:rPr lang="en-US" altLang="zh-CN" sz="1000"/>
              <a:t>’</a:t>
            </a:r>
            <a:r>
              <a:rPr lang="zh-CN" altLang="en-US" sz="1000"/>
              <a:t>,</a:t>
            </a:r>
            <a:r>
              <a:rPr lang="en-US" altLang="zh-CN" sz="1000"/>
              <a:t> </a:t>
            </a:r>
            <a:r>
              <a:rPr lang="zh-CN" altLang="en-US" sz="1000"/>
              <a:t>W</a:t>
            </a:r>
            <a:r>
              <a:rPr lang="en-US" altLang="zh-CN" sz="1000"/>
              <a:t>’</a:t>
            </a:r>
            <a:r>
              <a:rPr lang="zh-CN" altLang="en-US" sz="1000"/>
              <a:t>]</a:t>
            </a:r>
            <a:endParaRPr lang="zh-CN" altLang="en-US" sz="1000"/>
          </a:p>
        </p:txBody>
      </p:sp>
      <p:sp>
        <p:nvSpPr>
          <p:cNvPr id="11" name="文本框 10"/>
          <p:cNvSpPr txBox="1"/>
          <p:nvPr/>
        </p:nvSpPr>
        <p:spPr>
          <a:xfrm>
            <a:off x="7524750" y="1448435"/>
            <a:ext cx="1101090" cy="245110"/>
          </a:xfrm>
          <a:prstGeom prst="rect">
            <a:avLst/>
          </a:prstGeom>
          <a:noFill/>
        </p:spPr>
        <p:txBody>
          <a:bodyPr wrap="square" rtlCol="0">
            <a:spAutoFit/>
          </a:bodyPr>
          <a:p>
            <a:r>
              <a:rPr lang="zh-CN" altLang="en-US" sz="1000"/>
              <a:t>[B,</a:t>
            </a:r>
            <a:r>
              <a:rPr lang="en-US" altLang="zh-CN" sz="1000"/>
              <a:t> 96</a:t>
            </a:r>
            <a:r>
              <a:rPr lang="zh-CN" altLang="en-US" sz="1000"/>
              <a:t>,</a:t>
            </a:r>
            <a:r>
              <a:rPr lang="en-US" altLang="zh-CN" sz="1000"/>
              <a:t> </a:t>
            </a:r>
            <a:r>
              <a:rPr lang="zh-CN" altLang="en-US" sz="1000"/>
              <a:t>D</a:t>
            </a:r>
            <a:r>
              <a:rPr lang="en-US" altLang="zh-CN" sz="1000"/>
              <a:t>’</a:t>
            </a:r>
            <a:r>
              <a:rPr lang="zh-CN" altLang="en-US" sz="1000"/>
              <a:t>,</a:t>
            </a:r>
            <a:r>
              <a:rPr lang="en-US" altLang="zh-CN" sz="1000"/>
              <a:t> </a:t>
            </a:r>
            <a:r>
              <a:rPr lang="zh-CN" altLang="en-US" sz="1000"/>
              <a:t>H</a:t>
            </a:r>
            <a:r>
              <a:rPr lang="en-US" altLang="zh-CN" sz="1000"/>
              <a:t>‘</a:t>
            </a:r>
            <a:r>
              <a:rPr lang="zh-CN" altLang="en-US" sz="1000"/>
              <a:t>,</a:t>
            </a:r>
            <a:r>
              <a:rPr lang="en-US" altLang="zh-CN" sz="1000"/>
              <a:t> </a:t>
            </a:r>
            <a:r>
              <a:rPr lang="zh-CN" altLang="en-US" sz="1000"/>
              <a:t>W</a:t>
            </a:r>
            <a:r>
              <a:rPr lang="en-US" altLang="zh-CN" sz="1000"/>
              <a:t>’</a:t>
            </a:r>
            <a:r>
              <a:rPr lang="zh-CN" altLang="en-US" sz="1000"/>
              <a:t>]</a:t>
            </a:r>
            <a:endParaRPr lang="zh-CN" altLang="en-US" sz="1000"/>
          </a:p>
        </p:txBody>
      </p:sp>
      <p:sp>
        <p:nvSpPr>
          <p:cNvPr id="12" name="文本框 11"/>
          <p:cNvSpPr txBox="1"/>
          <p:nvPr/>
        </p:nvSpPr>
        <p:spPr>
          <a:xfrm>
            <a:off x="7392035" y="3838575"/>
            <a:ext cx="1423035" cy="245110"/>
          </a:xfrm>
          <a:prstGeom prst="rect">
            <a:avLst/>
          </a:prstGeom>
          <a:noFill/>
        </p:spPr>
        <p:txBody>
          <a:bodyPr wrap="square" rtlCol="0">
            <a:spAutoFit/>
          </a:bodyPr>
          <a:p>
            <a:r>
              <a:rPr lang="zh-CN" altLang="en-US" sz="1000"/>
              <a:t>[</a:t>
            </a:r>
            <a:r>
              <a:rPr sz="1000"/>
              <a:t>B, 3, 8*D', 8*H', 8*W'</a:t>
            </a:r>
            <a:r>
              <a:rPr lang="en-US" sz="1000"/>
              <a:t>]</a:t>
            </a:r>
            <a:endParaRPr lang="en-US"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sym typeface="+mn-ea"/>
                  </a:rPr>
                  <a:t>EMOPortraits</a:t>
                </a:r>
                <a:endParaRPr lang="en-US" altLang="zh-CN" sz="1200" dirty="0">
                  <a:solidFill>
                    <a:srgbClr val="961E1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12661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rPr>
                  <a:t>framework</a:t>
                </a:r>
                <a:endParaRPr lang="zh-CN" altLang="en-US" sz="900" dirty="0">
                  <a:solidFill>
                    <a:srgbClr val="961E19"/>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nvPicPr>
        <p:blipFill>
          <a:blip r:embed="rId3"/>
          <a:stretch>
            <a:fillRect/>
          </a:stretch>
        </p:blipFill>
        <p:spPr>
          <a:xfrm>
            <a:off x="971550" y="949960"/>
            <a:ext cx="6829425" cy="2983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rPr>
                  <a:t>EMOPortraits</a:t>
                </a:r>
                <a:endParaRPr lang="en-US" altLang="zh-CN" sz="12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2024</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787400"/>
            <a:ext cx="7195185" cy="3503295"/>
          </a:xfrm>
          <a:prstGeom prst="rect">
            <a:avLst/>
          </a:prstGeom>
          <a:noFill/>
        </p:spPr>
        <p:txBody>
          <a:bodyPr wrap="square" rtlCol="0">
            <a:noAutofit/>
          </a:bodyPr>
          <a:p>
            <a:r>
              <a:rPr lang="en-US" altLang="zh-CN" b="1"/>
              <a:t>Eaudio</a:t>
            </a:r>
            <a:r>
              <a:rPr lang="zh-CN" b="1"/>
              <a:t>：</a:t>
            </a:r>
            <a:endParaRPr lang="zh-CN" b="1"/>
          </a:p>
          <a:p>
            <a:endParaRPr lang="zh-CN"/>
          </a:p>
        </p:txBody>
      </p:sp>
      <p:pic>
        <p:nvPicPr>
          <p:cNvPr id="8" name="图片 7"/>
          <p:cNvPicPr>
            <a:picLocks noChangeAspect="1"/>
          </p:cNvPicPr>
          <p:nvPr/>
        </p:nvPicPr>
        <p:blipFill>
          <a:blip r:embed="rId3"/>
          <a:stretch>
            <a:fillRect/>
          </a:stretch>
        </p:blipFill>
        <p:spPr>
          <a:xfrm>
            <a:off x="1254760" y="1203325"/>
            <a:ext cx="6351905" cy="33045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rPr>
                  <a:t>EMOPortraits</a:t>
                </a:r>
                <a:endParaRPr lang="en-US" altLang="zh-CN" sz="12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2024</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787400"/>
            <a:ext cx="7195185" cy="3503295"/>
          </a:xfrm>
          <a:prstGeom prst="rect">
            <a:avLst/>
          </a:prstGeom>
          <a:noFill/>
        </p:spPr>
        <p:txBody>
          <a:bodyPr wrap="square" rtlCol="0">
            <a:noAutofit/>
          </a:bodyPr>
          <a:p>
            <a:r>
              <a:rPr lang="en-US" altLang="zh-CN" b="1"/>
              <a:t>audio2rotation</a:t>
            </a:r>
            <a:r>
              <a:rPr lang="zh-CN" b="1"/>
              <a:t>：</a:t>
            </a:r>
            <a:endParaRPr lang="zh-CN" b="1"/>
          </a:p>
          <a:p>
            <a:endParaRPr lang="zh-CN"/>
          </a:p>
        </p:txBody>
      </p:sp>
      <p:pic>
        <p:nvPicPr>
          <p:cNvPr id="5" name="图片 4"/>
          <p:cNvPicPr>
            <a:picLocks noChangeAspect="1"/>
          </p:cNvPicPr>
          <p:nvPr/>
        </p:nvPicPr>
        <p:blipFill>
          <a:blip r:embed="rId3"/>
          <a:stretch>
            <a:fillRect/>
          </a:stretch>
        </p:blipFill>
        <p:spPr>
          <a:xfrm>
            <a:off x="1922780" y="1203325"/>
            <a:ext cx="5339715" cy="35667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3819"/>
            <a:ext cx="9144000" cy="5018975"/>
            <a:chOff x="-1" y="203819"/>
            <a:chExt cx="9144000" cy="5018975"/>
          </a:xfrm>
        </p:grpSpPr>
        <p:grpSp>
          <p:nvGrpSpPr>
            <p:cNvPr id="20" name="组合 19"/>
            <p:cNvGrpSpPr/>
            <p:nvPr/>
          </p:nvGrpSpPr>
          <p:grpSpPr>
            <a:xfrm>
              <a:off x="-1" y="203819"/>
              <a:ext cx="9144000" cy="5018975"/>
              <a:chOff x="-1" y="203819"/>
              <a:chExt cx="9144000" cy="5018975"/>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45772" y="203819"/>
                <a:ext cx="1483085" cy="252730"/>
              </a:xfrm>
              <a:prstGeom prst="rect">
                <a:avLst/>
              </a:prstGeom>
            </p:spPr>
            <p:txBody>
              <a:bodyPr wrap="square" lIns="68580" tIns="34290" rIns="68580" bIns="34290">
                <a:spAutoFit/>
              </a:bodyPr>
              <a:lstStyle/>
              <a:p>
                <a:r>
                  <a:rPr lang="en-US" altLang="zh-CN" sz="1200" dirty="0">
                    <a:solidFill>
                      <a:srgbClr val="961E19"/>
                    </a:solidFill>
                    <a:latin typeface="微软雅黑" panose="020B0503020204020204" pitchFamily="34" charset="-122"/>
                    <a:ea typeface="微软雅黑" panose="020B0503020204020204" pitchFamily="34" charset="-122"/>
                  </a:rPr>
                  <a:t>EMOPortraits</a:t>
                </a:r>
                <a:endParaRPr lang="en-US" altLang="zh-CN" sz="12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64" y="395589"/>
                <a:ext cx="2055495" cy="207010"/>
              </a:xfrm>
              <a:prstGeom prst="rect">
                <a:avLst/>
              </a:prstGeom>
            </p:spPr>
            <p:txBody>
              <a:bodyPr wrap="square" lIns="68580" tIns="34290" rIns="68580" bIns="34290">
                <a:spAutoFit/>
              </a:bodyPr>
              <a:lstStyle/>
              <a:p>
                <a:r>
                  <a:rPr lang="en-US" altLang="zh-CN" sz="900" dirty="0">
                    <a:solidFill>
                      <a:srgbClr val="961E19"/>
                    </a:solidFill>
                    <a:latin typeface="微软雅黑" panose="020B0503020204020204" pitchFamily="34" charset="-122"/>
                    <a:ea typeface="微软雅黑" panose="020B0503020204020204" pitchFamily="34" charset="-122"/>
                    <a:sym typeface="+mn-ea"/>
                  </a:rPr>
                  <a:t>CVPR 2024</a:t>
                </a:r>
                <a:endParaRPr lang="en-US" altLang="zh-CN" sz="900" dirty="0">
                  <a:solidFill>
                    <a:srgbClr val="961E19"/>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文本框 6"/>
          <p:cNvSpPr txBox="1"/>
          <p:nvPr/>
        </p:nvSpPr>
        <p:spPr>
          <a:xfrm>
            <a:off x="934720" y="918210"/>
            <a:ext cx="7195185" cy="3372485"/>
          </a:xfrm>
          <a:prstGeom prst="rect">
            <a:avLst/>
          </a:prstGeom>
          <a:noFill/>
        </p:spPr>
        <p:txBody>
          <a:bodyPr wrap="square" rtlCol="0">
            <a:noAutofit/>
          </a:bodyPr>
          <a:p>
            <a:r>
              <a:rPr lang="en-US" altLang="zh-CN" b="1"/>
              <a:t>Generator</a:t>
            </a:r>
            <a:r>
              <a:rPr lang="zh-CN" b="1"/>
              <a:t>：</a:t>
            </a:r>
            <a:endParaRPr lang="zh-CN" b="1"/>
          </a:p>
          <a:p>
            <a:r>
              <a:rPr lang="zh-CN"/>
              <a:t>生成器分为两个组件：</a:t>
            </a:r>
            <a:r>
              <a:rPr lang="en-US" altLang="zh-CN"/>
              <a:t>content encoder</a:t>
            </a:r>
            <a:r>
              <a:rPr lang="zh-CN"/>
              <a:t>和</a:t>
            </a:r>
            <a:r>
              <a:rPr lang="en-US" altLang="zh-CN"/>
              <a:t>head pose decoder</a:t>
            </a:r>
            <a:r>
              <a:rPr lang="zh-CN"/>
              <a:t>。上下文编码器将音频编码器Whisper与用于时间分析的</a:t>
            </a:r>
            <a:r>
              <a:rPr lang="en-US" altLang="zh-CN"/>
              <a:t>Transformer encoder</a:t>
            </a:r>
            <a:r>
              <a:rPr lang="zh-CN"/>
              <a:t>合并在一起。</a:t>
            </a:r>
            <a:endParaRPr lang="zh-CN"/>
          </a:p>
          <a:p>
            <a:r>
              <a:rPr lang="zh-CN"/>
              <a:t>这种设置有效地利用了来自系统其他部分的现有音频嵌入。头部姿态使用编码器的隐藏状态进行解码，通过ResNet层和MLP进行处理。这会将RT ×H转换为RT ×9，其中H是Transformer的隐藏大小。</a:t>
            </a:r>
            <a:endParaRPr lang="zh-CN"/>
          </a:p>
          <a:p>
            <a:endParaRPr lang="zh-CN" altLang="en-US"/>
          </a:p>
        </p:txBody>
      </p:sp>
    </p:spTree>
  </p:cSld>
  <p:clrMapOvr>
    <a:masterClrMapping/>
  </p:clrMapOvr>
</p:sld>
</file>

<file path=ppt/tags/tag1.xml><?xml version="1.0" encoding="utf-8"?>
<p:tagLst xmlns:p="http://schemas.openxmlformats.org/presentationml/2006/main">
  <p:tag name="commondata" val="eyJoZGlkIjoiNjZiZjBjN2YyM2Q3YWZkOGVjZTIzYzdkYTU5OGViNm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4832</Words>
  <Application>WPS 演示</Application>
  <PresentationFormat>全屏显示(16:9)</PresentationFormat>
  <Paragraphs>295</Paragraphs>
  <Slides>35</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Arial</vt:lpstr>
      <vt:lpstr>宋体</vt:lpstr>
      <vt:lpstr>Wingdings</vt:lpstr>
      <vt:lpstr>微软雅黑</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just like fire</cp:lastModifiedBy>
  <cp:revision>227</cp:revision>
  <dcterms:created xsi:type="dcterms:W3CDTF">2019-03-04T02:28:00Z</dcterms:created>
  <dcterms:modified xsi:type="dcterms:W3CDTF">2024-08-08T04:52:53Z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472652ABCA8243399631952E9ED76C51_13</vt:lpwstr>
  </property>
</Properties>
</file>